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2" r:id="rId2"/>
  </p:sldMasterIdLst>
  <p:notesMasterIdLst>
    <p:notesMasterId r:id="rId35"/>
  </p:notesMasterIdLst>
  <p:handoutMasterIdLst>
    <p:handoutMasterId r:id="rId36"/>
  </p:handoutMasterIdLst>
  <p:sldIdLst>
    <p:sldId id="305" r:id="rId3"/>
    <p:sldId id="258" r:id="rId4"/>
    <p:sldId id="259" r:id="rId5"/>
    <p:sldId id="260" r:id="rId6"/>
    <p:sldId id="278" r:id="rId7"/>
    <p:sldId id="266" r:id="rId8"/>
    <p:sldId id="261" r:id="rId9"/>
    <p:sldId id="264" r:id="rId10"/>
    <p:sldId id="265" r:id="rId11"/>
    <p:sldId id="279" r:id="rId12"/>
    <p:sldId id="280" r:id="rId13"/>
    <p:sldId id="281" r:id="rId14"/>
    <p:sldId id="282" r:id="rId15"/>
    <p:sldId id="283" r:id="rId16"/>
    <p:sldId id="285" r:id="rId17"/>
    <p:sldId id="272" r:id="rId18"/>
    <p:sldId id="273" r:id="rId19"/>
    <p:sldId id="274" r:id="rId20"/>
    <p:sldId id="286" r:id="rId21"/>
    <p:sldId id="287" r:id="rId22"/>
    <p:sldId id="290" r:id="rId23"/>
    <p:sldId id="291" r:id="rId24"/>
    <p:sldId id="292" r:id="rId25"/>
    <p:sldId id="293" r:id="rId26"/>
    <p:sldId id="294" r:id="rId27"/>
    <p:sldId id="309" r:id="rId28"/>
    <p:sldId id="310" r:id="rId29"/>
    <p:sldId id="311" r:id="rId30"/>
    <p:sldId id="312" r:id="rId31"/>
    <p:sldId id="313" r:id="rId32"/>
    <p:sldId id="314" r:id="rId33"/>
    <p:sldId id="31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p:restoredTop sz="94643"/>
  </p:normalViewPr>
  <p:slideViewPr>
    <p:cSldViewPr snapToGrid="0" snapToObjects="1">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3416" y="-11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Dr. Simon Caton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757518-7B28-E741-A16A-22EB64485BF0}" type="datetime1">
              <a:rPr lang="en-GB" smtClean="0"/>
              <a:pPr/>
              <a:t>19/09/2022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Data and Web Mining</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F8F01C-892B-F445-A348-07FDE3BDDEB4}" type="slidenum">
              <a:rPr lang="en-US" smtClean="0"/>
              <a:pPr/>
              <a:t>‹#›</a:t>
            </a:fld>
            <a:endParaRPr lang="en-US"/>
          </a:p>
        </p:txBody>
      </p:sp>
    </p:spTree>
    <p:extLst>
      <p:ext uri="{BB962C8B-B14F-4D97-AF65-F5344CB8AC3E}">
        <p14:creationId xmlns:p14="http://schemas.microsoft.com/office/powerpoint/2010/main" xmlns="" val="379421050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Dr. Simon Caton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361336-FC36-DB43-A8C7-6E54631D06B2}" type="datetime1">
              <a:rPr lang="en-GB" smtClean="0"/>
              <a:pPr/>
              <a:t>19/09/2022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Data and Web Mining</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5010A7-B2E5-5344-8118-581F4C1F1E3B}" type="slidenum">
              <a:rPr lang="en-US" smtClean="0"/>
              <a:pPr/>
              <a:t>‹#›</a:t>
            </a:fld>
            <a:endParaRPr lang="en-US"/>
          </a:p>
        </p:txBody>
      </p:sp>
    </p:spTree>
    <p:extLst>
      <p:ext uri="{BB962C8B-B14F-4D97-AF65-F5344CB8AC3E}">
        <p14:creationId xmlns:p14="http://schemas.microsoft.com/office/powerpoint/2010/main" xmlns="" val="3676631627"/>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bg1"/>
                </a:solidFill>
              </a:rPr>
              <a:t>National College </a:t>
            </a:r>
            <a:r>
              <a:rPr lang="de-DE" sz="1000" dirty="0" err="1">
                <a:solidFill>
                  <a:schemeClr val="bg1"/>
                </a:solidFill>
              </a:rPr>
              <a:t>of</a:t>
            </a:r>
            <a:r>
              <a:rPr lang="de-DE" sz="1000" dirty="0">
                <a:solidFill>
                  <a:schemeClr val="bg1"/>
                </a:solidFill>
              </a:rPr>
              <a:t> </a:t>
            </a:r>
            <a:r>
              <a:rPr lang="de-DE" sz="1000" dirty="0" err="1">
                <a:solidFill>
                  <a:schemeClr val="bg1"/>
                </a:solidFill>
              </a:rPr>
              <a:t>Ireland</a:t>
            </a:r>
            <a:r>
              <a:rPr lang="de-DE" sz="1000" dirty="0">
                <a:solidFill>
                  <a:schemeClr val="bg1"/>
                </a:solidFill>
              </a:rPr>
              <a:t>, School </a:t>
            </a:r>
            <a:r>
              <a:rPr lang="de-DE" sz="1000" dirty="0" err="1">
                <a:solidFill>
                  <a:schemeClr val="bg1"/>
                </a:solidFill>
              </a:rPr>
              <a:t>of</a:t>
            </a:r>
            <a:r>
              <a:rPr lang="de-DE" sz="1000" dirty="0">
                <a:solidFill>
                  <a:schemeClr val="bg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xmlns="" val="64645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Questions">
    <p:spTree>
      <p:nvGrpSpPr>
        <p:cNvPr id="1" name=""/>
        <p:cNvGrpSpPr/>
        <p:nvPr/>
      </p:nvGrpSpPr>
      <p:grpSpPr>
        <a:xfrm>
          <a:off x="0" y="0"/>
          <a:ext cx="0" cy="0"/>
          <a:chOff x="0" y="0"/>
          <a:chExt cx="0" cy="0"/>
        </a:xfrm>
      </p:grpSpPr>
      <p:pic>
        <p:nvPicPr>
          <p:cNvPr id="6" name="Picture 5" descr="questions.jpg"/>
          <p:cNvPicPr>
            <a:picLocks noChangeAspect="1"/>
          </p:cNvPicPr>
          <p:nvPr userDrawn="1"/>
        </p:nvPicPr>
        <p:blipFill rotWithShape="1">
          <a:blip r:embed="rId2">
            <a:extLst>
              <a:ext uri="{28A0092B-C50C-407E-A947-70E740481C1C}">
                <a14:useLocalDpi xmlns:a14="http://schemas.microsoft.com/office/drawing/2010/main" xmlns="" val="0"/>
              </a:ext>
            </a:extLst>
          </a:blip>
          <a:srcRect l="25695"/>
          <a:stretch/>
        </p:blipFill>
        <p:spPr>
          <a:xfrm>
            <a:off x="0" y="2103120"/>
            <a:ext cx="4076700" cy="4754880"/>
          </a:xfrm>
          <a:prstGeom prst="rect">
            <a:avLst/>
          </a:prstGeom>
        </p:spPr>
      </p:pic>
      <p:sp>
        <p:nvSpPr>
          <p:cNvPr id="3" name="Content Placeholder 2"/>
          <p:cNvSpPr>
            <a:spLocks noGrp="1"/>
          </p:cNvSpPr>
          <p:nvPr>
            <p:ph sz="quarter" idx="10"/>
          </p:nvPr>
        </p:nvSpPr>
        <p:spPr>
          <a:xfrm>
            <a:off x="2832100" y="2103120"/>
            <a:ext cx="5956300" cy="42849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xmlns="" val="115920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p:nvPr>
        </p:nvSpPr>
        <p:spPr>
          <a:xfrm>
            <a:off x="1654964" y="5083969"/>
            <a:ext cx="7428096" cy="566738"/>
          </a:xfrm>
          <a:solidFill>
            <a:schemeClr val="bg2">
              <a:lumMod val="25000"/>
              <a:alpha val="50000"/>
            </a:schemeClr>
          </a:solidFill>
          <a:effectLst/>
        </p:spPr>
        <p:txBody>
          <a:bodyPr anchor="b"/>
          <a:lstStyle>
            <a:lvl1pPr algn="l">
              <a:defRPr sz="2000" b="1">
                <a:solidFill>
                  <a:srgbClr val="FFFFFF"/>
                </a:solidFill>
              </a:defRPr>
            </a:lvl1pPr>
          </a:lstStyle>
          <a:p>
            <a:r>
              <a:rPr lang="en-GB" dirty="0"/>
              <a:t>Click to edit Master title style</a:t>
            </a:r>
            <a:endParaRPr lang="en-US" dirty="0"/>
          </a:p>
        </p:txBody>
      </p:sp>
      <p:sp>
        <p:nvSpPr>
          <p:cNvPr id="5" name="Date Placeholder 4"/>
          <p:cNvSpPr>
            <a:spLocks noGrp="1"/>
          </p:cNvSpPr>
          <p:nvPr>
            <p:ph type="dt" sz="half" idx="10"/>
          </p:nvPr>
        </p:nvSpPr>
        <p:spPr/>
        <p:txBody>
          <a:bodyPr/>
          <a:lstStyle/>
          <a:p>
            <a:fld id="{CFD13760-6878-4DB1-BAAB-4C1D63739864}" type="datetime1">
              <a:rPr lang="en-GB" smtClean="0"/>
              <a:t>19/09/2022</a:t>
            </a:fld>
            <a:endParaRPr lang="en-US"/>
          </a:p>
        </p:txBody>
      </p:sp>
      <p:sp>
        <p:nvSpPr>
          <p:cNvPr id="6" name="Footer Placeholder 5"/>
          <p:cNvSpPr>
            <a:spLocks noGrp="1"/>
          </p:cNvSpPr>
          <p:nvPr>
            <p:ph type="ftr" sz="quarter" idx="11"/>
          </p:nvPr>
        </p:nvSpPr>
        <p:spPr/>
        <p:txBody>
          <a:bodyPr/>
          <a:lstStyle/>
          <a:p>
            <a:r>
              <a:rPr lang="en-US"/>
              <a:t>Advanced Data Mining</a:t>
            </a:r>
          </a:p>
        </p:txBody>
      </p:sp>
      <p:sp>
        <p:nvSpPr>
          <p:cNvPr id="7" name="Slide Number Placeholder 6"/>
          <p:cNvSpPr>
            <a:spLocks noGrp="1"/>
          </p:cNvSpPr>
          <p:nvPr>
            <p:ph type="sldNum" sz="quarter" idx="12"/>
          </p:nvPr>
        </p:nvSpPr>
        <p:spPr/>
        <p:txBody>
          <a:bodyPr/>
          <a:lstStyle/>
          <a:p>
            <a:fld id="{FBB490AC-52AF-304B-A493-C3E9DB2F7DD3}" type="slidenum">
              <a:rPr lang="en-US" smtClean="0"/>
              <a:pPr/>
              <a:t>‹#›</a:t>
            </a:fld>
            <a:endParaRPr lang="en-US"/>
          </a:p>
        </p:txBody>
      </p:sp>
    </p:spTree>
    <p:extLst>
      <p:ext uri="{BB962C8B-B14F-4D97-AF65-F5344CB8AC3E}">
        <p14:creationId xmlns:p14="http://schemas.microsoft.com/office/powerpoint/2010/main" xmlns="" val="3624619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6" name="Picture 5" descr="questions.jpg"/>
          <p:cNvPicPr>
            <a:picLocks noChangeAspect="1"/>
          </p:cNvPicPr>
          <p:nvPr userDrawn="1"/>
        </p:nvPicPr>
        <p:blipFill rotWithShape="1">
          <a:blip r:embed="rId2">
            <a:extLst>
              <a:ext uri="{28A0092B-C50C-407E-A947-70E740481C1C}">
                <a14:useLocalDpi xmlns:a14="http://schemas.microsoft.com/office/drawing/2010/main" xmlns="" val="0"/>
              </a:ext>
            </a:extLst>
          </a:blip>
          <a:srcRect l="25695"/>
          <a:stretch/>
        </p:blipFill>
        <p:spPr>
          <a:xfrm>
            <a:off x="0" y="2103120"/>
            <a:ext cx="4076700" cy="4754880"/>
          </a:xfrm>
          <a:prstGeom prst="rect">
            <a:avLst/>
          </a:prstGeom>
        </p:spPr>
      </p:pic>
    </p:spTree>
    <p:extLst>
      <p:ext uri="{BB962C8B-B14F-4D97-AF65-F5344CB8AC3E}">
        <p14:creationId xmlns:p14="http://schemas.microsoft.com/office/powerpoint/2010/main" xmlns="" val="1792126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fld id="{61F925D6-AEB0-4841-BD2A-10E915C3720E}" type="datetime1">
              <a:rPr lang="en-GB" smtClean="0"/>
              <a:t>19/09/2022</a:t>
            </a:fld>
            <a:endParaRPr lang="en-IE"/>
          </a:p>
        </p:txBody>
      </p:sp>
      <p:sp>
        <p:nvSpPr>
          <p:cNvPr id="5" name="Footer Placeholder 4"/>
          <p:cNvSpPr>
            <a:spLocks noGrp="1"/>
          </p:cNvSpPr>
          <p:nvPr>
            <p:ph type="ftr" sz="quarter" idx="11"/>
          </p:nvPr>
        </p:nvSpPr>
        <p:spPr/>
        <p:txBody>
          <a:bodyPr/>
          <a:lstStyle/>
          <a:p>
            <a:pPr>
              <a:defRPr/>
            </a:pPr>
            <a:r>
              <a:rPr lang="en-IE" smtClean="0"/>
              <a:t>Advanced Data Mining</a:t>
            </a:r>
            <a:endParaRPr lang="en-IE"/>
          </a:p>
        </p:txBody>
      </p:sp>
      <p:sp>
        <p:nvSpPr>
          <p:cNvPr id="6" name="Slide Number Placeholder 5"/>
          <p:cNvSpPr>
            <a:spLocks noGrp="1"/>
          </p:cNvSpPr>
          <p:nvPr>
            <p:ph type="sldNum" sz="quarter" idx="12"/>
          </p:nvPr>
        </p:nvSpPr>
        <p:spPr/>
        <p:txBody>
          <a:bodyPr/>
          <a:lstStyle/>
          <a:p>
            <a:pPr>
              <a:defRPr/>
            </a:pPr>
            <a:fld id="{5CFEC222-BD75-4021-AB28-6EB314349B93}" type="slidenum">
              <a:rPr lang="en-IE" smtClean="0"/>
              <a:pPr>
                <a:defRPr/>
              </a:pPr>
              <a:t>‹#›</a:t>
            </a:fld>
            <a:endParaRPr lang="en-IE"/>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xmlns="" val="231264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1B0C82-3881-4640-BA4D-76340FE5A06A}" type="datetime1">
              <a:rPr lang="en-GB" noProof="0" smtClean="0"/>
              <a:t>19/09/2022</a:t>
            </a:fld>
            <a:endParaRPr lang="en-GB" noProof="0"/>
          </a:p>
        </p:txBody>
      </p:sp>
      <p:sp>
        <p:nvSpPr>
          <p:cNvPr id="5" name="Footer Placeholder 4"/>
          <p:cNvSpPr>
            <a:spLocks noGrp="1"/>
          </p:cNvSpPr>
          <p:nvPr>
            <p:ph type="ftr" sz="quarter" idx="11"/>
          </p:nvPr>
        </p:nvSpPr>
        <p:spPr/>
        <p:txBody>
          <a:bodyPr/>
          <a:lstStyle/>
          <a:p>
            <a:r>
              <a:rPr lang="en-GB" noProof="0" smtClean="0"/>
              <a:t>Advanced Data Mining</a:t>
            </a:r>
            <a:endParaRPr lang="en-GB" noProof="0"/>
          </a:p>
        </p:txBody>
      </p:sp>
      <p:sp>
        <p:nvSpPr>
          <p:cNvPr id="6" name="Slide Number Placeholder 5"/>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B1A5F342-9495-4530-A0E1-CE60EA627560}" type="datetime1">
              <a:rPr lang="en-GB" smtClean="0"/>
              <a:t>19/09/2022</a:t>
            </a:fld>
            <a:endParaRPr lang="en-IE"/>
          </a:p>
        </p:txBody>
      </p:sp>
      <p:sp>
        <p:nvSpPr>
          <p:cNvPr id="5" name="Footer Placeholder 4"/>
          <p:cNvSpPr>
            <a:spLocks noGrp="1"/>
          </p:cNvSpPr>
          <p:nvPr>
            <p:ph type="ftr" sz="quarter" idx="11"/>
          </p:nvPr>
        </p:nvSpPr>
        <p:spPr/>
        <p:txBody>
          <a:bodyPr/>
          <a:lstStyle/>
          <a:p>
            <a:pPr>
              <a:defRPr/>
            </a:pPr>
            <a:r>
              <a:rPr lang="en-IE" smtClean="0"/>
              <a:t>Advanced Data Mining</a:t>
            </a:r>
            <a:endParaRPr lang="en-IE"/>
          </a:p>
        </p:txBody>
      </p:sp>
      <p:sp>
        <p:nvSpPr>
          <p:cNvPr id="6" name="Slide Number Placeholder 5"/>
          <p:cNvSpPr>
            <a:spLocks noGrp="1"/>
          </p:cNvSpPr>
          <p:nvPr>
            <p:ph type="sldNum" sz="quarter" idx="12"/>
          </p:nvPr>
        </p:nvSpPr>
        <p:spPr/>
        <p:txBody>
          <a:bodyPr/>
          <a:lstStyle/>
          <a:p>
            <a:pPr>
              <a:defRPr/>
            </a:pPr>
            <a:fld id="{5CFEC222-BD75-4021-AB28-6EB314349B93}" type="slidenum">
              <a:rPr lang="en-IE" smtClean="0"/>
              <a:pPr>
                <a:defRPr/>
              </a:pPr>
              <a:t>‹#›</a:t>
            </a:fld>
            <a:endParaRPr lang="en-I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6F28D5-39E8-4CDD-86C4-EDA8B02DFD4B}" type="datetime1">
              <a:rPr lang="en-GB" noProof="0" smtClean="0"/>
              <a:t>19/09/2022</a:t>
            </a:fld>
            <a:endParaRPr lang="en-GB" noProof="0"/>
          </a:p>
        </p:txBody>
      </p:sp>
      <p:sp>
        <p:nvSpPr>
          <p:cNvPr id="5" name="Footer Placeholder 4"/>
          <p:cNvSpPr>
            <a:spLocks noGrp="1"/>
          </p:cNvSpPr>
          <p:nvPr>
            <p:ph type="ftr" sz="quarter" idx="11"/>
          </p:nvPr>
        </p:nvSpPr>
        <p:spPr/>
        <p:txBody>
          <a:bodyPr/>
          <a:lstStyle/>
          <a:p>
            <a:r>
              <a:rPr lang="en-GB" noProof="0" smtClean="0"/>
              <a:t>Advanced Data Mining</a:t>
            </a:r>
            <a:endParaRPr lang="en-GB" noProof="0"/>
          </a:p>
        </p:txBody>
      </p:sp>
      <p:sp>
        <p:nvSpPr>
          <p:cNvPr id="6" name="Slide Number Placeholder 5"/>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E1263D-37B2-4C09-A33E-0C9C42D27AF7}" type="datetime1">
              <a:rPr lang="en-GB" noProof="0" smtClean="0"/>
              <a:t>19/09/2022</a:t>
            </a:fld>
            <a:endParaRPr lang="en-GB" noProof="0"/>
          </a:p>
        </p:txBody>
      </p:sp>
      <p:sp>
        <p:nvSpPr>
          <p:cNvPr id="6" name="Footer Placeholder 5"/>
          <p:cNvSpPr>
            <a:spLocks noGrp="1"/>
          </p:cNvSpPr>
          <p:nvPr>
            <p:ph type="ftr" sz="quarter" idx="11"/>
          </p:nvPr>
        </p:nvSpPr>
        <p:spPr/>
        <p:txBody>
          <a:bodyPr/>
          <a:lstStyle/>
          <a:p>
            <a:r>
              <a:rPr lang="en-GB" noProof="0" smtClean="0"/>
              <a:t>Advanced Data Mining</a:t>
            </a:r>
            <a:endParaRPr lang="en-GB" noProof="0"/>
          </a:p>
        </p:txBody>
      </p:sp>
      <p:sp>
        <p:nvSpPr>
          <p:cNvPr id="7" name="Slide Number Placeholder 6"/>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126FB9-CF4E-4FFF-99D1-33B2420C13FE}" type="datetime1">
              <a:rPr lang="en-GB" noProof="0" smtClean="0"/>
              <a:t>19/09/2022</a:t>
            </a:fld>
            <a:endParaRPr lang="en-GB" noProof="0"/>
          </a:p>
        </p:txBody>
      </p:sp>
      <p:sp>
        <p:nvSpPr>
          <p:cNvPr id="8" name="Footer Placeholder 7"/>
          <p:cNvSpPr>
            <a:spLocks noGrp="1"/>
          </p:cNvSpPr>
          <p:nvPr>
            <p:ph type="ftr" sz="quarter" idx="11"/>
          </p:nvPr>
        </p:nvSpPr>
        <p:spPr/>
        <p:txBody>
          <a:bodyPr/>
          <a:lstStyle/>
          <a:p>
            <a:r>
              <a:rPr lang="en-GB" noProof="0" smtClean="0"/>
              <a:t>Advanced Data Mining</a:t>
            </a:r>
            <a:endParaRPr lang="en-GB" noProof="0"/>
          </a:p>
        </p:txBody>
      </p:sp>
      <p:sp>
        <p:nvSpPr>
          <p:cNvPr id="9" name="Slide Number Placeholder 8"/>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0EC34D-930E-4C18-81C6-EB979C6DCB61}" type="datetime1">
              <a:rPr lang="en-GB" noProof="0" smtClean="0"/>
              <a:t>19/09/2022</a:t>
            </a:fld>
            <a:endParaRPr lang="en-GB" noProof="0"/>
          </a:p>
        </p:txBody>
      </p:sp>
      <p:sp>
        <p:nvSpPr>
          <p:cNvPr id="4" name="Footer Placeholder 3"/>
          <p:cNvSpPr>
            <a:spLocks noGrp="1"/>
          </p:cNvSpPr>
          <p:nvPr>
            <p:ph type="ftr" sz="quarter" idx="11"/>
          </p:nvPr>
        </p:nvSpPr>
        <p:spPr/>
        <p:txBody>
          <a:bodyPr/>
          <a:lstStyle/>
          <a:p>
            <a:r>
              <a:rPr lang="en-GB" noProof="0" smtClean="0"/>
              <a:t>Advanced Data Mining</a:t>
            </a:r>
            <a:endParaRPr lang="en-GB" noProof="0"/>
          </a:p>
        </p:txBody>
      </p:sp>
      <p:sp>
        <p:nvSpPr>
          <p:cNvPr id="5" name="Slide Number Placeholder 4"/>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465B35D5-6108-4693-81FA-A388C405F573}" type="datetime1">
              <a:rPr lang="en-GB" smtClean="0"/>
              <a:t>19/09/2022</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xmlns="" val="424747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E802D-64A3-49BA-A633-E73FB0797323}" type="datetime1">
              <a:rPr lang="en-GB" noProof="0" smtClean="0"/>
              <a:t>19/09/2022</a:t>
            </a:fld>
            <a:endParaRPr lang="en-GB" noProof="0"/>
          </a:p>
        </p:txBody>
      </p:sp>
      <p:sp>
        <p:nvSpPr>
          <p:cNvPr id="3" name="Footer Placeholder 2"/>
          <p:cNvSpPr>
            <a:spLocks noGrp="1"/>
          </p:cNvSpPr>
          <p:nvPr>
            <p:ph type="ftr" sz="quarter" idx="11"/>
          </p:nvPr>
        </p:nvSpPr>
        <p:spPr/>
        <p:txBody>
          <a:bodyPr/>
          <a:lstStyle/>
          <a:p>
            <a:r>
              <a:rPr lang="en-GB" noProof="0" smtClean="0"/>
              <a:t>Advanced Data Mining</a:t>
            </a:r>
            <a:endParaRPr lang="en-GB" noProof="0"/>
          </a:p>
        </p:txBody>
      </p:sp>
      <p:sp>
        <p:nvSpPr>
          <p:cNvPr id="4" name="Slide Number Placeholder 3"/>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4EEE62-597B-4A8D-8C75-485D7E7179C5}" type="datetime1">
              <a:rPr lang="en-GB" noProof="0" smtClean="0"/>
              <a:t>19/09/2022</a:t>
            </a:fld>
            <a:endParaRPr lang="en-GB" noProof="0"/>
          </a:p>
        </p:txBody>
      </p:sp>
      <p:sp>
        <p:nvSpPr>
          <p:cNvPr id="6" name="Footer Placeholder 5"/>
          <p:cNvSpPr>
            <a:spLocks noGrp="1"/>
          </p:cNvSpPr>
          <p:nvPr>
            <p:ph type="ftr" sz="quarter" idx="11"/>
          </p:nvPr>
        </p:nvSpPr>
        <p:spPr/>
        <p:txBody>
          <a:bodyPr/>
          <a:lstStyle/>
          <a:p>
            <a:r>
              <a:rPr lang="en-GB" noProof="0" smtClean="0"/>
              <a:t>Advanced Data Mining</a:t>
            </a:r>
            <a:endParaRPr lang="en-GB" noProof="0"/>
          </a:p>
        </p:txBody>
      </p:sp>
      <p:sp>
        <p:nvSpPr>
          <p:cNvPr id="7" name="Slide Number Placeholder 6"/>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9EEBD1-52BC-45CD-970D-44FCE1BBB475}" type="datetime1">
              <a:rPr lang="en-GB" noProof="0" smtClean="0"/>
              <a:t>19/09/2022</a:t>
            </a:fld>
            <a:endParaRPr lang="en-GB" noProof="0"/>
          </a:p>
        </p:txBody>
      </p:sp>
      <p:sp>
        <p:nvSpPr>
          <p:cNvPr id="6" name="Footer Placeholder 5"/>
          <p:cNvSpPr>
            <a:spLocks noGrp="1"/>
          </p:cNvSpPr>
          <p:nvPr>
            <p:ph type="ftr" sz="quarter" idx="11"/>
          </p:nvPr>
        </p:nvSpPr>
        <p:spPr/>
        <p:txBody>
          <a:bodyPr/>
          <a:lstStyle/>
          <a:p>
            <a:r>
              <a:rPr lang="en-GB" noProof="0" smtClean="0"/>
              <a:t>Advanced Data Mining</a:t>
            </a:r>
            <a:endParaRPr lang="en-GB" noProof="0"/>
          </a:p>
        </p:txBody>
      </p:sp>
      <p:sp>
        <p:nvSpPr>
          <p:cNvPr id="7" name="Slide Number Placeholder 6"/>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D01897-5C1C-496C-A40E-4C99BA8572D1}" type="datetime1">
              <a:rPr lang="en-GB" noProof="0" smtClean="0"/>
              <a:t>19/09/2022</a:t>
            </a:fld>
            <a:endParaRPr lang="en-GB" noProof="0"/>
          </a:p>
        </p:txBody>
      </p:sp>
      <p:sp>
        <p:nvSpPr>
          <p:cNvPr id="5" name="Footer Placeholder 4"/>
          <p:cNvSpPr>
            <a:spLocks noGrp="1"/>
          </p:cNvSpPr>
          <p:nvPr>
            <p:ph type="ftr" sz="quarter" idx="11"/>
          </p:nvPr>
        </p:nvSpPr>
        <p:spPr/>
        <p:txBody>
          <a:bodyPr/>
          <a:lstStyle/>
          <a:p>
            <a:r>
              <a:rPr lang="en-GB" noProof="0" smtClean="0"/>
              <a:t>Advanced Data Mining</a:t>
            </a:r>
            <a:endParaRPr lang="en-GB" noProof="0"/>
          </a:p>
        </p:txBody>
      </p:sp>
      <p:sp>
        <p:nvSpPr>
          <p:cNvPr id="6" name="Slide Number Placeholder 5"/>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9C4E9D-FB4C-49A1-A0FF-883E97F75A96}" type="datetime1">
              <a:rPr lang="en-GB" noProof="0" smtClean="0"/>
              <a:t>19/09/2022</a:t>
            </a:fld>
            <a:endParaRPr lang="en-GB" noProof="0"/>
          </a:p>
        </p:txBody>
      </p:sp>
      <p:sp>
        <p:nvSpPr>
          <p:cNvPr id="5" name="Footer Placeholder 4"/>
          <p:cNvSpPr>
            <a:spLocks noGrp="1"/>
          </p:cNvSpPr>
          <p:nvPr>
            <p:ph type="ftr" sz="quarter" idx="11"/>
          </p:nvPr>
        </p:nvSpPr>
        <p:spPr/>
        <p:txBody>
          <a:bodyPr/>
          <a:lstStyle/>
          <a:p>
            <a:r>
              <a:rPr lang="en-GB" noProof="0" smtClean="0"/>
              <a:t>Advanced Data Mining</a:t>
            </a:r>
            <a:endParaRPr lang="en-GB" noProof="0"/>
          </a:p>
        </p:txBody>
      </p:sp>
      <p:sp>
        <p:nvSpPr>
          <p:cNvPr id="6" name="Slide Number Placeholder 5"/>
          <p:cNvSpPr>
            <a:spLocks noGrp="1"/>
          </p:cNvSpPr>
          <p:nvPr>
            <p:ph type="sldNum" sz="quarter" idx="12"/>
          </p:nvPr>
        </p:nvSpPr>
        <p:spPr/>
        <p:txBody>
          <a:bodyPr/>
          <a:lstStyle/>
          <a:p>
            <a:fld id="{DD7D2821-7554-5B44-BF60-F8D166F48DA0}" type="slidenum">
              <a:rPr lang="en-GB" noProof="0" smtClean="0"/>
              <a:pPr/>
              <a:t>‹#›</a:t>
            </a:fld>
            <a:endParaRPr lang="en-GB" noProof="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43237BB1-1370-4112-9223-A9D529352899}" type="datetime1">
              <a:rPr lang="en-GB" smtClean="0"/>
              <a:t>19/09/2022</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xmlns="" val="424747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extLst>
      <p:ext uri="{BB962C8B-B14F-4D97-AF65-F5344CB8AC3E}">
        <p14:creationId xmlns:p14="http://schemas.microsoft.com/office/powerpoint/2010/main" xmlns="" val="116645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921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66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e Placeholder 4"/>
          <p:cNvSpPr>
            <a:spLocks noGrp="1"/>
          </p:cNvSpPr>
          <p:nvPr>
            <p:ph type="dt" sz="half" idx="10"/>
          </p:nvPr>
        </p:nvSpPr>
        <p:spPr/>
        <p:txBody>
          <a:bodyPr/>
          <a:lstStyle/>
          <a:p>
            <a:fld id="{E517942B-88F6-457A-ACBB-A296C581F95F}" type="datetime1">
              <a:rPr lang="en-GB" smtClean="0"/>
              <a:t>19/09/2022</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xmlns="" val="1895465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e Placeholder 6"/>
          <p:cNvSpPr>
            <a:spLocks noGrp="1"/>
          </p:cNvSpPr>
          <p:nvPr>
            <p:ph type="dt" sz="half" idx="10"/>
          </p:nvPr>
        </p:nvSpPr>
        <p:spPr/>
        <p:txBody>
          <a:bodyPr/>
          <a:lstStyle/>
          <a:p>
            <a:fld id="{7EC2FBC8-2871-4FA1-BC79-BA56BBB1605F}" type="datetime1">
              <a:rPr lang="en-GB" smtClean="0"/>
              <a:t>19/09/2022</a:t>
            </a:fld>
            <a:endParaRPr lang="en-US"/>
          </a:p>
        </p:txBody>
      </p:sp>
      <p:sp>
        <p:nvSpPr>
          <p:cNvPr id="8" name="Footer Placeholder 7"/>
          <p:cNvSpPr>
            <a:spLocks noGrp="1"/>
          </p:cNvSpPr>
          <p:nvPr>
            <p:ph type="ftr" sz="quarter" idx="11"/>
          </p:nvPr>
        </p:nvSpPr>
        <p:spPr/>
        <p:txBody>
          <a:bodyPr/>
          <a:lstStyle/>
          <a:p>
            <a:r>
              <a:rPr lang="en-US"/>
              <a:t>Advanced Data Mining</a:t>
            </a:r>
            <a:endParaRPr lang="en-US" dirty="0"/>
          </a:p>
        </p:txBody>
      </p:sp>
      <p:sp>
        <p:nvSpPr>
          <p:cNvPr id="9" name="Slide Number Placeholder 8"/>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xmlns="" val="300356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5" name="Date Placeholder 4"/>
          <p:cNvSpPr>
            <a:spLocks noGrp="1"/>
          </p:cNvSpPr>
          <p:nvPr>
            <p:ph type="dt" sz="half" idx="10"/>
          </p:nvPr>
        </p:nvSpPr>
        <p:spPr/>
        <p:txBody>
          <a:bodyPr/>
          <a:lstStyle/>
          <a:p>
            <a:fld id="{91C17063-0F46-4F98-B76A-4B1F9402FFEC}" type="datetime1">
              <a:rPr lang="en-GB" smtClean="0"/>
              <a:t>19/09/2022</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xmlns="" val="386150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p>
            <a:endParaRPr lang="en-US"/>
          </a:p>
        </p:txBody>
      </p:sp>
    </p:spTree>
    <p:extLst>
      <p:ext uri="{BB962C8B-B14F-4D97-AF65-F5344CB8AC3E}">
        <p14:creationId xmlns:p14="http://schemas.microsoft.com/office/powerpoint/2010/main" xmlns="" val="3606000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e Placeholder 4"/>
          <p:cNvSpPr>
            <a:spLocks noGrp="1"/>
          </p:cNvSpPr>
          <p:nvPr>
            <p:ph type="dt" sz="half" idx="10"/>
          </p:nvPr>
        </p:nvSpPr>
        <p:spPr/>
        <p:txBody>
          <a:bodyPr/>
          <a:lstStyle/>
          <a:p>
            <a:fld id="{FB61618E-1C99-44C5-AA84-F695AACBFA71}" type="datetime1">
              <a:rPr lang="en-GB" smtClean="0"/>
              <a:t>19/09/2022</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xmlns="" val="34853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e Placeholder 4"/>
          <p:cNvSpPr>
            <a:spLocks noGrp="1"/>
          </p:cNvSpPr>
          <p:nvPr>
            <p:ph type="dt" sz="half" idx="10"/>
          </p:nvPr>
        </p:nvSpPr>
        <p:spPr/>
        <p:txBody>
          <a:bodyPr/>
          <a:lstStyle/>
          <a:p>
            <a:fld id="{29ACA3AB-7B0F-4B9E-8E90-6E46F65A6CD7}" type="datetime1">
              <a:rPr lang="en-GB" smtClean="0"/>
              <a:t>19/09/2022</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xmlns="" val="225037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a:t>Slide Title</a:t>
            </a:r>
          </a:p>
        </p:txBody>
      </p:sp>
      <p:sp>
        <p:nvSpPr>
          <p:cNvPr id="1028" name="Rectangle 3"/>
          <p:cNvSpPr>
            <a:spLocks noGrp="1" noChangeArrowheads="1"/>
          </p:cNvSpPr>
          <p:nvPr>
            <p:ph type="body" idx="1"/>
          </p:nvPr>
        </p:nvSpPr>
        <p:spPr bwMode="auto">
          <a:xfrm>
            <a:off x="392113" y="1198563"/>
            <a:ext cx="8356600" cy="48942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a:t>1st level</a:t>
            </a:r>
          </a:p>
          <a:p>
            <a:pPr lvl="1"/>
            <a:r>
              <a:rPr lang="en-GB" noProof="0"/>
              <a:t>2nd level</a:t>
            </a:r>
          </a:p>
          <a:p>
            <a:pPr lvl="2"/>
            <a:r>
              <a:rPr lang="en-GB" noProof="0"/>
              <a:t>3rd level</a:t>
            </a:r>
          </a:p>
          <a:p>
            <a:pPr lvl="3"/>
            <a:r>
              <a:rPr lang="en-GB" noProof="0"/>
              <a:t>4th level</a:t>
            </a:r>
          </a:p>
          <a:p>
            <a:pPr lvl="4"/>
            <a:r>
              <a:rPr lang="en-GB" noProof="0"/>
              <a:t>5th level</a:t>
            </a:r>
          </a:p>
        </p:txBody>
      </p:sp>
      <p:pic>
        <p:nvPicPr>
          <p:cNvPr id="4" name="Picture 3" descr="logo.png"/>
          <p:cNvPicPr>
            <a:picLocks noChangeAspect="1"/>
          </p:cNvPicPr>
          <p:nvPr userDrawn="1"/>
        </p:nvPicPr>
        <p:blipFill>
          <a:blip r:embed="rId15">
            <a:extLst>
              <a:ext uri="{28A0092B-C50C-407E-A947-70E740481C1C}">
                <a14:useLocalDpi xmlns:a14="http://schemas.microsoft.com/office/drawing/2010/main" xmlns="" val="0"/>
              </a:ext>
            </a:extLst>
          </a:blip>
          <a:stretch>
            <a:fillRect/>
          </a:stretch>
        </p:blipFill>
        <p:spPr>
          <a:xfrm>
            <a:off x="7505129" y="333375"/>
            <a:ext cx="1243584" cy="749808"/>
          </a:xfrm>
          <a:prstGeom prst="rect">
            <a:avLst/>
          </a:prstGeom>
        </p:spPr>
      </p:pic>
      <p:sp>
        <p:nvSpPr>
          <p:cNvPr id="7" name="Date Placeholder 6"/>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1">
                <a:solidFill>
                  <a:schemeClr val="bg1"/>
                </a:solidFill>
              </a:defRPr>
            </a:lvl1pPr>
          </a:lstStyle>
          <a:p>
            <a:fld id="{EEE115DA-C8FB-4E02-9606-9445E742E4F6}" type="datetime1">
              <a:rPr lang="en-GB" noProof="0" smtClean="0"/>
              <a:t>19/09/2022</a:t>
            </a:fld>
            <a:endParaRPr lang="en-GB" noProof="0"/>
          </a:p>
        </p:txBody>
      </p:sp>
      <p:sp>
        <p:nvSpPr>
          <p:cNvPr id="8" name="Footer Placeholder 7"/>
          <p:cNvSpPr>
            <a:spLocks noGrp="1"/>
          </p:cNvSpPr>
          <p:nvPr>
            <p:ph type="ftr" sz="quarter" idx="3"/>
          </p:nvPr>
        </p:nvSpPr>
        <p:spPr>
          <a:xfrm>
            <a:off x="2797071" y="6356350"/>
            <a:ext cx="3581965" cy="365125"/>
          </a:xfrm>
          <a:prstGeom prst="rect">
            <a:avLst/>
          </a:prstGeom>
        </p:spPr>
        <p:txBody>
          <a:bodyPr vert="horz" lIns="91440" tIns="45720" rIns="91440" bIns="45720" rtlCol="0" anchor="ctr"/>
          <a:lstStyle>
            <a:lvl1pPr algn="ctr">
              <a:defRPr sz="1200" b="1">
                <a:solidFill>
                  <a:schemeClr val="bg1"/>
                </a:solidFill>
              </a:defRPr>
            </a:lvl1pPr>
          </a:lstStyle>
          <a:p>
            <a:r>
              <a:rPr lang="en-GB" noProof="0"/>
              <a:t>Advanced Data Mining</a:t>
            </a:r>
          </a:p>
        </p:txBody>
      </p:sp>
      <p:sp>
        <p:nvSpPr>
          <p:cNvPr id="10" name="Slide Number Placeholder 9"/>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1">
                <a:solidFill>
                  <a:schemeClr val="bg1"/>
                </a:solidFill>
              </a:defRPr>
            </a:lvl1p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xmlns="" val="2366227996"/>
      </p:ext>
    </p:extLst>
  </p:cSld>
  <p:clrMap bg1="lt1" tx1="dk1" bg2="lt2" tx2="dk2" accent1="accent1" accent2="accent2" accent3="accent3" accent4="accent4" accent5="accent5" accent6="accent6" hlink="hlink" folHlink="folHlink"/>
  <p:sldLayoutIdLst>
    <p:sldLayoutId id="2147483676"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4" r:id="rId10"/>
    <p:sldLayoutId id="2147483675" r:id="rId11"/>
    <p:sldLayoutId id="2147483672" r:id="rId12"/>
    <p:sldLayoutId id="2147483677" r:id="rId13"/>
  </p:sldLayoutIdLst>
  <p:hf sldNum="0" hdr="0" ftr="0"/>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14325" indent="-314325" algn="l" rtl="0" eaLnBrk="1" fontAlgn="base" hangingPunct="1">
        <a:spcBef>
          <a:spcPct val="20000"/>
        </a:spcBef>
        <a:spcAft>
          <a:spcPct val="0"/>
        </a:spcAft>
        <a:buClrTx/>
        <a:buFont typeface="Wingdings" charset="2"/>
        <a:buChar char="§"/>
        <a:defRPr sz="2000" baseline="0">
          <a:solidFill>
            <a:schemeClr val="bg1"/>
          </a:solidFill>
          <a:latin typeface="+mn-lt"/>
          <a:ea typeface="+mn-ea"/>
          <a:cs typeface="+mn-cs"/>
        </a:defRPr>
      </a:lvl1pPr>
      <a:lvl2pPr marL="790575" indent="-314325" algn="l" rtl="0" eaLnBrk="1" fontAlgn="base" hangingPunct="1">
        <a:spcBef>
          <a:spcPct val="20000"/>
        </a:spcBef>
        <a:spcAft>
          <a:spcPct val="0"/>
        </a:spcAft>
        <a:buClrTx/>
        <a:buFont typeface="Wingdings" charset="2"/>
        <a:buChar char="§"/>
        <a:defRPr>
          <a:solidFill>
            <a:schemeClr val="bg1"/>
          </a:solidFill>
          <a:latin typeface="+mn-lt"/>
        </a:defRPr>
      </a:lvl2pPr>
      <a:lvl3pPr marL="1209675" indent="-276225" algn="l" rtl="0" eaLnBrk="1" fontAlgn="base" hangingPunct="1">
        <a:spcBef>
          <a:spcPct val="20000"/>
        </a:spcBef>
        <a:spcAft>
          <a:spcPct val="0"/>
        </a:spcAft>
        <a:buClrTx/>
        <a:buFont typeface="Wingdings" charset="2"/>
        <a:buChar char="§"/>
        <a:defRPr sz="1600">
          <a:solidFill>
            <a:schemeClr val="bg1"/>
          </a:solidFill>
          <a:latin typeface="+mn-lt"/>
        </a:defRPr>
      </a:lvl3pPr>
      <a:lvl4pPr marL="1657350" indent="-276225" algn="l" rtl="0" eaLnBrk="1" fontAlgn="base" hangingPunct="1">
        <a:spcBef>
          <a:spcPct val="20000"/>
        </a:spcBef>
        <a:spcAft>
          <a:spcPct val="0"/>
        </a:spcAft>
        <a:buClrTx/>
        <a:buFont typeface="Wingdings" charset="2"/>
        <a:buChar char="§"/>
        <a:defRPr sz="1600" baseline="0">
          <a:solidFill>
            <a:schemeClr val="bg1"/>
          </a:solidFill>
          <a:latin typeface="+mn-lt"/>
        </a:defRPr>
      </a:lvl4pPr>
      <a:lvl5pPr marL="2095500" indent="-276225" algn="l" rtl="0" eaLnBrk="1" fontAlgn="base" hangingPunct="1">
        <a:spcBef>
          <a:spcPct val="20000"/>
        </a:spcBef>
        <a:spcAft>
          <a:spcPct val="0"/>
        </a:spcAft>
        <a:buClrTx/>
        <a:buFont typeface="Wingdings" charset="2"/>
        <a:buChar char="§"/>
        <a:defRPr sz="1600" baseline="0">
          <a:solidFill>
            <a:schemeClr val="bg1"/>
          </a:solidFill>
          <a:latin typeface="+mn-lt"/>
        </a:defRPr>
      </a:lvl5pPr>
      <a:lvl6pPr marL="2514600" indent="-228600" algn="l" rtl="0" eaLnBrk="1" fontAlgn="base" hangingPunct="1">
        <a:spcBef>
          <a:spcPct val="20000"/>
        </a:spcBef>
        <a:spcAft>
          <a:spcPct val="0"/>
        </a:spcAft>
        <a:buSzPct val="60000"/>
        <a:buBlip>
          <a:blip r:embed="rId16"/>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16"/>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16"/>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16"/>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9EC2D-F8F1-4A59-8ADD-FBA2AD984EF3}" type="datetime1">
              <a:rPr lang="en-GB" noProof="0" smtClean="0"/>
              <a:t>19/09/2022</a:t>
            </a:fld>
            <a:endParaRPr lang="en-GB" noProof="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noProof="0" smtClean="0"/>
              <a:t>Advanced Data Mining</a:t>
            </a:r>
            <a:endParaRPr lang="en-GB" noProof="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7D2821-7554-5B44-BF60-F8D166F48DA0}" type="slidenum">
              <a:rPr lang="en-GB" noProof="0" smtClean="0"/>
              <a:pPr/>
              <a:t>‹#›</a:t>
            </a:fld>
            <a:endParaRPr lang="en-GB" noProof="0"/>
          </a:p>
        </p:txBody>
      </p:sp>
      <p:pic>
        <p:nvPicPr>
          <p:cNvPr id="7" name="Picture 6" descr="logo.png"/>
          <p:cNvPicPr>
            <a:picLocks noChangeAspect="1"/>
          </p:cNvPicPr>
          <p:nvPr userDrawn="1"/>
        </p:nvPicPr>
        <p:blipFill>
          <a:blip r:embed="rId14">
            <a:extLst>
              <a:ext uri="{28A0092B-C50C-407E-A947-70E740481C1C}">
                <a14:useLocalDpi xmlns:a14="http://schemas.microsoft.com/office/drawing/2010/main" xmlns="" val="0"/>
              </a:ext>
            </a:extLst>
          </a:blip>
          <a:stretch>
            <a:fillRect/>
          </a:stretch>
        </p:blipFill>
        <p:spPr>
          <a:xfrm>
            <a:off x="7505129" y="333375"/>
            <a:ext cx="1243584" cy="749808"/>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5.xml"/><Relationship Id="rId1" Type="http://schemas.openxmlformats.org/officeDocument/2006/relationships/vmlDrawing" Target="../drawings/vmlDrawing2.v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5.xml"/><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5.xml"/><Relationship Id="rId1" Type="http://schemas.openxmlformats.org/officeDocument/2006/relationships/vmlDrawing" Target="../drawings/vmlDrawing3.v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5.xml"/><Relationship Id="rId1" Type="http://schemas.openxmlformats.org/officeDocument/2006/relationships/video" Target="NULL" TargetMode="Externa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5.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Sources for this lecture</a:t>
            </a:r>
          </a:p>
        </p:txBody>
      </p:sp>
      <p:sp>
        <p:nvSpPr>
          <p:cNvPr id="3" name="Content Placeholder 2"/>
          <p:cNvSpPr>
            <a:spLocks noGrp="1"/>
          </p:cNvSpPr>
          <p:nvPr>
            <p:ph idx="1"/>
          </p:nvPr>
        </p:nvSpPr>
        <p:spPr/>
        <p:txBody>
          <a:bodyPr>
            <a:normAutofit fontScale="92500" lnSpcReduction="20000"/>
          </a:bodyPr>
          <a:lstStyle/>
          <a:p>
            <a:r>
              <a:rPr lang="en-GB" dirty="0"/>
              <a:t>Lantz, B. (2013). </a:t>
            </a:r>
            <a:r>
              <a:rPr lang="en-GB" i="1" dirty="0"/>
              <a:t>Machine learning with R</a:t>
            </a:r>
            <a:r>
              <a:rPr lang="en-GB" dirty="0"/>
              <a:t>. Chaps. 10 and 11 </a:t>
            </a:r>
            <a:r>
              <a:rPr lang="en-GB" dirty="0" err="1"/>
              <a:t>Packt</a:t>
            </a:r>
            <a:r>
              <a:rPr lang="en-GB" dirty="0"/>
              <a:t> Publishing Ltd.</a:t>
            </a:r>
          </a:p>
          <a:p>
            <a:r>
              <a:rPr lang="en-GB" dirty="0"/>
              <a:t>Liu, B. (2007). </a:t>
            </a:r>
            <a:r>
              <a:rPr lang="en-GB" i="1" dirty="0"/>
              <a:t>Web data mining: exploring hyperlinks, contents, and usage data</a:t>
            </a:r>
            <a:r>
              <a:rPr lang="en-GB" dirty="0"/>
              <a:t>. Chap 3. Springer Science &amp; Business Media.</a:t>
            </a:r>
          </a:p>
          <a:p>
            <a:r>
              <a:rPr lang="en-GB" dirty="0"/>
              <a:t>Kuhn, M. (2008). Building predictive models in R using the caret package. </a:t>
            </a:r>
            <a:r>
              <a:rPr lang="en-GB" i="1" dirty="0"/>
              <a:t>Journal of Statistical Software</a:t>
            </a:r>
            <a:r>
              <a:rPr lang="en-GB" dirty="0"/>
              <a:t>, </a:t>
            </a:r>
            <a:r>
              <a:rPr lang="en-GB" i="1" dirty="0"/>
              <a:t>28</a:t>
            </a:r>
            <a:r>
              <a:rPr lang="en-GB" dirty="0"/>
              <a:t>(5), 1-26.</a:t>
            </a:r>
          </a:p>
          <a:p>
            <a:r>
              <a:rPr lang="en-GB" dirty="0"/>
              <a:t>Olson, D. L., &amp; </a:t>
            </a:r>
            <a:r>
              <a:rPr lang="en-GB" dirty="0" err="1"/>
              <a:t>Delen</a:t>
            </a:r>
            <a:r>
              <a:rPr lang="en-GB" dirty="0"/>
              <a:t>, D. (2008). </a:t>
            </a:r>
            <a:r>
              <a:rPr lang="en-GB" i="1" dirty="0"/>
              <a:t>Advanced data mining techniques</a:t>
            </a:r>
            <a:r>
              <a:rPr lang="en-GB" dirty="0"/>
              <a:t>. Chap 9. Springer Science &amp; Business Media.</a:t>
            </a:r>
          </a:p>
          <a:p>
            <a:endParaRPr lang="en-GB" dirty="0"/>
          </a:p>
          <a:p>
            <a:endParaRPr lang="en-GB" dirty="0"/>
          </a:p>
          <a:p>
            <a:endParaRPr lang="en-GB" dirty="0"/>
          </a:p>
        </p:txBody>
      </p:sp>
      <p:sp>
        <p:nvSpPr>
          <p:cNvPr id="4" name="Date Placeholder 3"/>
          <p:cNvSpPr>
            <a:spLocks noGrp="1"/>
          </p:cNvSpPr>
          <p:nvPr>
            <p:ph type="dt" sz="half" idx="10"/>
          </p:nvPr>
        </p:nvSpPr>
        <p:spPr/>
        <p:txBody>
          <a:bodyPr/>
          <a:lstStyle/>
          <a:p>
            <a:fld id="{118841E9-CD14-4ED6-B7B9-59A297D61C1C}" type="datetime1">
              <a:rPr lang="en-GB" smtClean="0"/>
              <a:t>19/09/2022</a:t>
            </a:fld>
            <a:endParaRPr lang="en-US"/>
          </a:p>
        </p:txBody>
      </p:sp>
    </p:spTree>
    <p:extLst>
      <p:ext uri="{BB962C8B-B14F-4D97-AF65-F5344CB8AC3E}">
        <p14:creationId xmlns:p14="http://schemas.microsoft.com/office/powerpoint/2010/main" xmlns="" val="195228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Beyond the co-incidence matrix</a:t>
            </a:r>
          </a:p>
        </p:txBody>
      </p:sp>
      <p:pic>
        <p:nvPicPr>
          <p:cNvPr id="125" name="Content Placeholder 124">
            <a:extLst>
              <a:ext uri="{FF2B5EF4-FFF2-40B4-BE49-F238E27FC236}">
                <a16:creationId xmlns:a16="http://schemas.microsoft.com/office/drawing/2014/main" xmlns="" id="{064234AB-801D-734E-AE13-FE8F8E558D63}"/>
              </a:ext>
            </a:extLst>
          </p:cNvPr>
          <p:cNvPicPr>
            <a:picLocks noGrp="1" noChangeAspect="1"/>
          </p:cNvPicPr>
          <p:nvPr>
            <p:ph idx="1"/>
          </p:nvPr>
        </p:nvPicPr>
        <p:blipFill>
          <a:blip r:embed="rId3"/>
          <a:stretch>
            <a:fillRect/>
          </a:stretch>
        </p:blipFill>
        <p:spPr>
          <a:xfrm>
            <a:off x="376656" y="1178719"/>
            <a:ext cx="6206012" cy="4894262"/>
          </a:xfrm>
        </p:spPr>
      </p:pic>
      <p:sp>
        <p:nvSpPr>
          <p:cNvPr id="4" name="Date Placeholder 3"/>
          <p:cNvSpPr>
            <a:spLocks noGrp="1"/>
          </p:cNvSpPr>
          <p:nvPr>
            <p:ph type="dt" sz="half" idx="10"/>
          </p:nvPr>
        </p:nvSpPr>
        <p:spPr/>
        <p:txBody>
          <a:bodyPr/>
          <a:lstStyle/>
          <a:p>
            <a:fld id="{96C386B1-1657-47F7-BB4D-6D4733C89C95}" type="datetime1">
              <a:rPr lang="en-GB" smtClean="0"/>
              <a:t>19/09/2022</a:t>
            </a:fld>
            <a:endParaRPr lang="en-US"/>
          </a:p>
        </p:txBody>
      </p:sp>
      <p:sp>
        <p:nvSpPr>
          <p:cNvPr id="7" name="Rounded Rectangular Callout 6"/>
          <p:cNvSpPr/>
          <p:nvPr/>
        </p:nvSpPr>
        <p:spPr>
          <a:xfrm>
            <a:off x="7099827" y="1405769"/>
            <a:ext cx="1864077" cy="935348"/>
          </a:xfrm>
          <a:prstGeom prst="wedgeRoundRectCallout">
            <a:avLst>
              <a:gd name="adj1" fmla="val -270270"/>
              <a:gd name="adj2" fmla="val 189942"/>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Adjusts accuracy by accounting for the possibility of correct prediction by chance alone</a:t>
            </a:r>
          </a:p>
        </p:txBody>
      </p:sp>
      <p:sp>
        <p:nvSpPr>
          <p:cNvPr id="8" name="Rounded Rectangular Callout 7"/>
          <p:cNvSpPr/>
          <p:nvPr/>
        </p:nvSpPr>
        <p:spPr>
          <a:xfrm>
            <a:off x="7099827" y="2430287"/>
            <a:ext cx="1864077" cy="935348"/>
          </a:xfrm>
          <a:prstGeom prst="wedgeRoundRectCallout">
            <a:avLst>
              <a:gd name="adj1" fmla="val -269808"/>
              <a:gd name="adj2" fmla="val 139701"/>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Sensitivity: the proportion of positive examples correctly classified</a:t>
            </a:r>
          </a:p>
        </p:txBody>
      </p:sp>
      <p:sp>
        <p:nvSpPr>
          <p:cNvPr id="9" name="Rounded Rectangular Callout 8"/>
          <p:cNvSpPr/>
          <p:nvPr/>
        </p:nvSpPr>
        <p:spPr>
          <a:xfrm>
            <a:off x="7099827" y="3462431"/>
            <a:ext cx="1864077" cy="935348"/>
          </a:xfrm>
          <a:prstGeom prst="wedgeRoundRectCallout">
            <a:avLst>
              <a:gd name="adj1" fmla="val -269464"/>
              <a:gd name="adj2" fmla="val 52481"/>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Specificity: the proportion of negative examples correctly classified</a:t>
            </a:r>
          </a:p>
        </p:txBody>
      </p:sp>
      <p:sp>
        <p:nvSpPr>
          <p:cNvPr id="16" name="Rounded Rectangular Callout 15"/>
          <p:cNvSpPr/>
          <p:nvPr/>
        </p:nvSpPr>
        <p:spPr>
          <a:xfrm>
            <a:off x="7099827" y="4499996"/>
            <a:ext cx="1864077" cy="527979"/>
          </a:xfrm>
          <a:prstGeom prst="wedgeRoundRectCallout">
            <a:avLst>
              <a:gd name="adj1" fmla="val -267240"/>
              <a:gd name="adj2" fmla="val 76954"/>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The rate of true positives also predicted to be positive</a:t>
            </a:r>
          </a:p>
        </p:txBody>
      </p:sp>
      <p:sp>
        <p:nvSpPr>
          <p:cNvPr id="10" name="Rounded Rectangular Callout 9"/>
          <p:cNvSpPr/>
          <p:nvPr/>
        </p:nvSpPr>
        <p:spPr>
          <a:xfrm>
            <a:off x="4210361" y="1904771"/>
            <a:ext cx="2237924" cy="436346"/>
          </a:xfrm>
          <a:prstGeom prst="wedgeRoundRectCallout">
            <a:avLst>
              <a:gd name="adj1" fmla="val -69015"/>
              <a:gd name="adj2" fmla="val 174471"/>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95% confidence interval </a:t>
            </a:r>
          </a:p>
        </p:txBody>
      </p:sp>
      <p:sp>
        <p:nvSpPr>
          <p:cNvPr id="11" name="Rounded Rectangular Callout 10"/>
          <p:cNvSpPr/>
          <p:nvPr/>
        </p:nvSpPr>
        <p:spPr>
          <a:xfrm>
            <a:off x="4192751" y="2430748"/>
            <a:ext cx="2237924" cy="479981"/>
          </a:xfrm>
          <a:prstGeom prst="wedgeRoundRectCallout">
            <a:avLst>
              <a:gd name="adj1" fmla="val -99633"/>
              <a:gd name="adj2" fmla="val 90453"/>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largest proportion of the observed classes </a:t>
            </a:r>
          </a:p>
        </p:txBody>
      </p:sp>
      <p:sp>
        <p:nvSpPr>
          <p:cNvPr id="12" name="Rounded Rectangular Callout 11"/>
          <p:cNvSpPr/>
          <p:nvPr/>
        </p:nvSpPr>
        <p:spPr>
          <a:xfrm>
            <a:off x="4192751" y="2976042"/>
            <a:ext cx="2255534" cy="1131772"/>
          </a:xfrm>
          <a:prstGeom prst="wedgeRoundRectCallout">
            <a:avLst>
              <a:gd name="adj1" fmla="val -92576"/>
              <a:gd name="adj2" fmla="val -20147"/>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1-sided hypothesis test if accuracy is greater than the rate of the largest class – helpful when there are large class imbalances in the dataset</a:t>
            </a:r>
          </a:p>
        </p:txBody>
      </p:sp>
      <p:sp>
        <p:nvSpPr>
          <p:cNvPr id="13" name="Rounded Rectangular Callout 12"/>
          <p:cNvSpPr/>
          <p:nvPr/>
        </p:nvSpPr>
        <p:spPr>
          <a:xfrm>
            <a:off x="4210361" y="4179606"/>
            <a:ext cx="2237924" cy="436346"/>
          </a:xfrm>
          <a:prstGeom prst="wedgeRoundRectCallout">
            <a:avLst>
              <a:gd name="adj1" fmla="val -102332"/>
              <a:gd name="adj2" fmla="val 45905"/>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 of predicted +</a:t>
            </a:r>
            <a:r>
              <a:rPr lang="en-GB" sz="1200" dirty="0" err="1"/>
              <a:t>ves</a:t>
            </a:r>
            <a:r>
              <a:rPr lang="en-GB" sz="1200" dirty="0"/>
              <a:t> that are actually +</a:t>
            </a:r>
            <a:r>
              <a:rPr lang="en-GB" sz="1200" dirty="0" err="1"/>
              <a:t>ve</a:t>
            </a:r>
            <a:r>
              <a:rPr lang="en-GB" sz="1200" dirty="0"/>
              <a:t> (precision)</a:t>
            </a:r>
          </a:p>
        </p:txBody>
      </p:sp>
      <p:sp>
        <p:nvSpPr>
          <p:cNvPr id="14" name="Rounded Rectangular Callout 13"/>
          <p:cNvSpPr/>
          <p:nvPr/>
        </p:nvSpPr>
        <p:spPr>
          <a:xfrm>
            <a:off x="4210361" y="4690955"/>
            <a:ext cx="2237924" cy="436346"/>
          </a:xfrm>
          <a:prstGeom prst="wedgeRoundRectCallout">
            <a:avLst>
              <a:gd name="adj1" fmla="val -104507"/>
              <a:gd name="adj2" fmla="val -23948"/>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 of predicted –</a:t>
            </a:r>
            <a:r>
              <a:rPr lang="en-GB" sz="1200" dirty="0" err="1"/>
              <a:t>ves</a:t>
            </a:r>
            <a:r>
              <a:rPr lang="en-GB" sz="1200" dirty="0"/>
              <a:t> that are actually -</a:t>
            </a:r>
            <a:r>
              <a:rPr lang="en-GB" sz="1200" dirty="0" err="1"/>
              <a:t>ve</a:t>
            </a:r>
            <a:endParaRPr lang="en-GB" sz="1200" dirty="0"/>
          </a:p>
        </p:txBody>
      </p:sp>
      <p:sp>
        <p:nvSpPr>
          <p:cNvPr id="15" name="Rounded Rectangular Callout 14"/>
          <p:cNvSpPr/>
          <p:nvPr/>
        </p:nvSpPr>
        <p:spPr>
          <a:xfrm>
            <a:off x="4210361" y="5184441"/>
            <a:ext cx="2237924" cy="436346"/>
          </a:xfrm>
          <a:prstGeom prst="wedgeRoundRectCallout">
            <a:avLst>
              <a:gd name="adj1" fmla="val -106052"/>
              <a:gd name="adj2" fmla="val -99448"/>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The rate of the positive class</a:t>
            </a:r>
          </a:p>
        </p:txBody>
      </p:sp>
    </p:spTree>
    <p:extLst>
      <p:ext uri="{BB962C8B-B14F-4D97-AF65-F5344CB8AC3E}">
        <p14:creationId xmlns:p14="http://schemas.microsoft.com/office/powerpoint/2010/main" xmlns="" val="227568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6" grpId="0" animBg="1"/>
      <p:bldP spid="10"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kappa statistic</a:t>
            </a:r>
          </a:p>
        </p:txBody>
      </p:sp>
      <p:sp>
        <p:nvSpPr>
          <p:cNvPr id="3" name="Content Placeholder 2"/>
          <p:cNvSpPr>
            <a:spLocks noGrp="1"/>
          </p:cNvSpPr>
          <p:nvPr>
            <p:ph idx="1"/>
          </p:nvPr>
        </p:nvSpPr>
        <p:spPr/>
        <p:txBody>
          <a:bodyPr>
            <a:normAutofit fontScale="62500" lnSpcReduction="20000"/>
          </a:bodyPr>
          <a:lstStyle/>
          <a:p>
            <a:r>
              <a:rPr lang="en-GB" dirty="0"/>
              <a:t>The kappa statistic adjusts the notion of accuracy by also accounting for the possibility that a correction prediction is chance</a:t>
            </a:r>
          </a:p>
          <a:p>
            <a:endParaRPr lang="en-GB" dirty="0"/>
          </a:p>
          <a:p>
            <a:r>
              <a:rPr lang="en-GB" dirty="0"/>
              <a:t>Kappa values are in the range [0,1] </a:t>
            </a:r>
          </a:p>
          <a:p>
            <a:pPr lvl="1"/>
            <a:r>
              <a:rPr lang="en-GB" dirty="0"/>
              <a:t>where 1 is a “perfect” agreement between predictions and true values</a:t>
            </a:r>
          </a:p>
          <a:p>
            <a:pPr lvl="1"/>
            <a:r>
              <a:rPr lang="en-GB" dirty="0"/>
              <a:t>1 is very rare!</a:t>
            </a:r>
          </a:p>
          <a:p>
            <a:pPr lvl="1"/>
            <a:endParaRPr lang="en-GB" dirty="0"/>
          </a:p>
          <a:p>
            <a:r>
              <a:rPr lang="en-GB" dirty="0"/>
              <a:t>A somewhat arbitrary, but common basis for evaluating Kappa values is:</a:t>
            </a:r>
          </a:p>
          <a:p>
            <a:pPr lvl="1"/>
            <a:r>
              <a:rPr lang="en-GB" dirty="0"/>
              <a:t>Poor agreement: &lt; 0.20</a:t>
            </a:r>
          </a:p>
          <a:p>
            <a:pPr lvl="1"/>
            <a:r>
              <a:rPr lang="en-GB" dirty="0"/>
              <a:t>Fair agreement: 0.20 – 0.40</a:t>
            </a:r>
          </a:p>
          <a:p>
            <a:pPr lvl="1"/>
            <a:r>
              <a:rPr lang="en-GB" dirty="0"/>
              <a:t>Moderate agreement: 0.40 – 0.60</a:t>
            </a:r>
          </a:p>
          <a:p>
            <a:pPr lvl="1"/>
            <a:r>
              <a:rPr lang="en-GB" dirty="0"/>
              <a:t>Good agreement: 0.60 – 0.80</a:t>
            </a:r>
          </a:p>
          <a:p>
            <a:pPr lvl="1"/>
            <a:r>
              <a:rPr lang="en-GB" dirty="0"/>
              <a:t>Very good agreement: 0.80 – 1.00 </a:t>
            </a:r>
          </a:p>
          <a:p>
            <a:endParaRPr lang="en-GB" dirty="0"/>
          </a:p>
        </p:txBody>
      </p:sp>
      <p:sp>
        <p:nvSpPr>
          <p:cNvPr id="4" name="Date Placeholder 3"/>
          <p:cNvSpPr>
            <a:spLocks noGrp="1"/>
          </p:cNvSpPr>
          <p:nvPr>
            <p:ph type="dt" sz="half" idx="10"/>
          </p:nvPr>
        </p:nvSpPr>
        <p:spPr/>
        <p:txBody>
          <a:bodyPr/>
          <a:lstStyle/>
          <a:p>
            <a:fld id="{84C9386D-B116-4C3A-A4B5-ED753B55E19F}" type="datetime1">
              <a:rPr lang="en-GB" smtClean="0"/>
              <a:t>19/09/2022</a:t>
            </a:fld>
            <a:endParaRPr lang="en-US"/>
          </a:p>
        </p:txBody>
      </p:sp>
      <p:sp>
        <p:nvSpPr>
          <p:cNvPr id="7" name="Rectangular Callout 6"/>
          <p:cNvSpPr/>
          <p:nvPr/>
        </p:nvSpPr>
        <p:spPr>
          <a:xfrm>
            <a:off x="5544457" y="4344980"/>
            <a:ext cx="3069772" cy="1303123"/>
          </a:xfrm>
          <a:prstGeom prst="wedgeRectCallout">
            <a:avLst>
              <a:gd name="adj1" fmla="val -58422"/>
              <a:gd name="adj2" fmla="val 31956"/>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The notion of “good” agreement is also very context specific!</a:t>
            </a:r>
          </a:p>
          <a:p>
            <a:pPr algn="ctr"/>
            <a:r>
              <a:rPr lang="en-GB" sz="1600" dirty="0"/>
              <a:t>E.g. predicting a sports result vs. landing a shuttle safely</a:t>
            </a:r>
          </a:p>
        </p:txBody>
      </p:sp>
    </p:spTree>
    <p:extLst>
      <p:ext uri="{BB962C8B-B14F-4D97-AF65-F5344CB8AC3E}">
        <p14:creationId xmlns:p14="http://schemas.microsoft.com/office/powerpoint/2010/main" xmlns="" val="217160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Kappa statistic</a:t>
            </a:r>
          </a:p>
        </p:txBody>
      </p:sp>
      <p:sp>
        <p:nvSpPr>
          <p:cNvPr id="3" name="Content Placeholder 2"/>
          <p:cNvSpPr>
            <a:spLocks noGrp="1"/>
          </p:cNvSpPr>
          <p:nvPr>
            <p:ph idx="1"/>
          </p:nvPr>
        </p:nvSpPr>
        <p:spPr/>
        <p:txBody>
          <a:bodyPr>
            <a:normAutofit fontScale="70000" lnSpcReduction="20000"/>
          </a:bodyPr>
          <a:lstStyle/>
          <a:p>
            <a:r>
              <a:rPr lang="en-GB" dirty="0"/>
              <a:t>We can compute kappa without using the </a:t>
            </a:r>
            <a:r>
              <a:rPr lang="en-GB" dirty="0" err="1"/>
              <a:t>confusionMatrix</a:t>
            </a:r>
            <a:r>
              <a:rPr lang="en-GB" dirty="0"/>
              <a:t> function</a:t>
            </a:r>
          </a:p>
          <a:p>
            <a:endParaRPr lang="en-GB" dirty="0"/>
          </a:p>
          <a:p>
            <a:r>
              <a:rPr lang="en-GB" dirty="0"/>
              <a:t>Watch out for the built in Kappa function; it’s unrelated</a:t>
            </a:r>
          </a:p>
          <a:p>
            <a:endParaRPr lang="en-GB" dirty="0"/>
          </a:p>
          <a:p>
            <a:endParaRPr lang="en-GB" dirty="0"/>
          </a:p>
          <a:p>
            <a:endParaRPr lang="en-GB" dirty="0"/>
          </a:p>
          <a:p>
            <a:endParaRPr lang="en-GB" dirty="0"/>
          </a:p>
          <a:p>
            <a:endParaRPr lang="en-GB" dirty="0"/>
          </a:p>
          <a:p>
            <a:r>
              <a:rPr lang="en-US" sz="1800" dirty="0">
                <a:cs typeface="Courier New"/>
              </a:rPr>
              <a:t>We are interested in this example in the unweighted kappa. </a:t>
            </a:r>
          </a:p>
          <a:p>
            <a:pPr lvl="1"/>
            <a:r>
              <a:rPr lang="en-US" sz="1600" dirty="0">
                <a:cs typeface="Courier New"/>
              </a:rPr>
              <a:t>Weighted is used when there are varying degrees of agreement. E.g. hot, warm, cold. Arguably warm agrees more with hot than it does cold</a:t>
            </a:r>
          </a:p>
          <a:p>
            <a:endParaRPr lang="en-US" dirty="0">
              <a:cs typeface="Courier New"/>
            </a:endParaRPr>
          </a:p>
          <a:p>
            <a:r>
              <a:rPr lang="en-US" dirty="0">
                <a:cs typeface="Courier New"/>
              </a:rPr>
              <a:t>In a case like this where there are only two outcomes both the weighted and </a:t>
            </a:r>
            <a:r>
              <a:rPr lang="en-US" dirty="0" err="1">
                <a:cs typeface="Courier New"/>
              </a:rPr>
              <a:t>unweighted</a:t>
            </a:r>
            <a:r>
              <a:rPr lang="en-US" dirty="0">
                <a:cs typeface="Courier New"/>
              </a:rPr>
              <a:t> will be the same</a:t>
            </a:r>
            <a:endParaRPr lang="en-GB" dirty="0">
              <a:cs typeface="Courier New"/>
            </a:endParaRPr>
          </a:p>
        </p:txBody>
      </p:sp>
      <p:sp>
        <p:nvSpPr>
          <p:cNvPr id="4" name="Date Placeholder 3"/>
          <p:cNvSpPr>
            <a:spLocks noGrp="1"/>
          </p:cNvSpPr>
          <p:nvPr>
            <p:ph type="dt" sz="half" idx="10"/>
          </p:nvPr>
        </p:nvSpPr>
        <p:spPr/>
        <p:txBody>
          <a:bodyPr/>
          <a:lstStyle/>
          <a:p>
            <a:fld id="{577899F5-F623-4FC5-8379-4CCCDAF000DB}" type="datetime1">
              <a:rPr lang="en-GB" smtClean="0"/>
              <a:t>19/09/2022</a:t>
            </a:fld>
            <a:endParaRPr lang="en-US"/>
          </a:p>
        </p:txBody>
      </p:sp>
      <p:pic>
        <p:nvPicPr>
          <p:cNvPr id="8" name="Picture 7">
            <a:extLst>
              <a:ext uri="{FF2B5EF4-FFF2-40B4-BE49-F238E27FC236}">
                <a16:creationId xmlns:a16="http://schemas.microsoft.com/office/drawing/2014/main" xmlns="" id="{5FF0C419-893F-544B-B529-F6F99B29B7FE}"/>
              </a:ext>
            </a:extLst>
          </p:cNvPr>
          <p:cNvPicPr>
            <a:picLocks noChangeAspect="1"/>
          </p:cNvPicPr>
          <p:nvPr/>
        </p:nvPicPr>
        <p:blipFill rotWithShape="1">
          <a:blip r:embed="rId2"/>
          <a:srcRect l="1617"/>
          <a:stretch/>
        </p:blipFill>
        <p:spPr>
          <a:xfrm>
            <a:off x="2009553" y="2813538"/>
            <a:ext cx="5185668" cy="1130416"/>
          </a:xfrm>
          <a:prstGeom prst="rect">
            <a:avLst/>
          </a:prstGeom>
        </p:spPr>
      </p:pic>
    </p:spTree>
    <p:extLst>
      <p:ext uri="{BB962C8B-B14F-4D97-AF65-F5344CB8AC3E}">
        <p14:creationId xmlns:p14="http://schemas.microsoft.com/office/powerpoint/2010/main" xmlns="" val="170179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Sensitivity and specificity</a:t>
            </a:r>
          </a:p>
        </p:txBody>
      </p:sp>
      <p:sp>
        <p:nvSpPr>
          <p:cNvPr id="3" name="Content Placeholder 2"/>
          <p:cNvSpPr>
            <a:spLocks noGrp="1"/>
          </p:cNvSpPr>
          <p:nvPr>
            <p:ph idx="1"/>
          </p:nvPr>
        </p:nvSpPr>
        <p:spPr/>
        <p:txBody>
          <a:bodyPr>
            <a:normAutofit fontScale="62500" lnSpcReduction="20000"/>
          </a:bodyPr>
          <a:lstStyle/>
          <a:p>
            <a:r>
              <a:rPr lang="en-GB" dirty="0"/>
              <a:t>Classification is often a balance between conservative and aggressive decision </a:t>
            </a:r>
            <a:r>
              <a:rPr lang="en-GB" dirty="0" smtClean="0"/>
              <a:t>making</a:t>
            </a:r>
            <a:endParaRPr lang="en-GB" dirty="0"/>
          </a:p>
          <a:p>
            <a:r>
              <a:rPr lang="en-GB" dirty="0"/>
              <a:t>Sensitivity and specificity capture this trade off</a:t>
            </a:r>
          </a:p>
          <a:p>
            <a:pPr lvl="1"/>
            <a:r>
              <a:rPr lang="en-GB" dirty="0"/>
              <a:t>Sensitivity: proportion of +</a:t>
            </a:r>
            <a:r>
              <a:rPr lang="en-GB" dirty="0" err="1"/>
              <a:t>ve</a:t>
            </a:r>
            <a:r>
              <a:rPr lang="en-GB" dirty="0"/>
              <a:t> examples correctly classified: TP / (TP + FN)</a:t>
            </a:r>
          </a:p>
          <a:p>
            <a:pPr lvl="1"/>
            <a:r>
              <a:rPr lang="en-GB" dirty="0"/>
              <a:t>Specificity: proportion of –</a:t>
            </a:r>
            <a:r>
              <a:rPr lang="en-GB" dirty="0" err="1"/>
              <a:t>ve</a:t>
            </a:r>
            <a:r>
              <a:rPr lang="en-GB" dirty="0"/>
              <a:t> examples correctly classified: TN / (TN + FP)</a:t>
            </a:r>
          </a:p>
          <a:p>
            <a:pPr lvl="1"/>
            <a:endParaRPr lang="en-GB" dirty="0"/>
          </a:p>
          <a:p>
            <a:r>
              <a:rPr lang="en-GB" dirty="0"/>
              <a:t>Both are in the range [0,1] with 1 being desirable. </a:t>
            </a:r>
          </a:p>
          <a:p>
            <a:pPr marL="0" indent="0">
              <a:buNone/>
            </a:pPr>
            <a:r>
              <a:rPr lang="en-US" sz="1400" dirty="0">
                <a:latin typeface="Courier New"/>
                <a:cs typeface="Courier New"/>
              </a:rPr>
              <a:t>Sensitivity : 0.6667 </a:t>
            </a:r>
            <a:r>
              <a:rPr lang="en-US" sz="1400" dirty="0">
                <a:latin typeface="Courier New"/>
                <a:cs typeface="Courier New"/>
                <a:sym typeface="Wingdings"/>
              </a:rPr>
              <a:t> 66.7% of survivors correctly classified</a:t>
            </a:r>
            <a:endParaRPr lang="en-US" sz="1400" dirty="0">
              <a:latin typeface="Courier New"/>
              <a:cs typeface="Courier New"/>
            </a:endParaRPr>
          </a:p>
          <a:p>
            <a:pPr marL="0" indent="0">
              <a:buNone/>
            </a:pPr>
            <a:r>
              <a:rPr lang="en-US" sz="1400" dirty="0">
                <a:latin typeface="Courier New"/>
                <a:cs typeface="Courier New"/>
              </a:rPr>
              <a:t>Specificity : 0.8345 </a:t>
            </a:r>
            <a:r>
              <a:rPr lang="en-US" sz="1400" dirty="0">
                <a:latin typeface="Courier New"/>
                <a:cs typeface="Courier New"/>
                <a:sym typeface="Wingdings"/>
              </a:rPr>
              <a:t> 83.5% of those who did not survive correctly classified</a:t>
            </a:r>
          </a:p>
          <a:p>
            <a:endParaRPr lang="en-GB" dirty="0">
              <a:latin typeface="+mj-lt"/>
            </a:endParaRPr>
          </a:p>
          <a:p>
            <a:r>
              <a:rPr lang="en-GB" dirty="0">
                <a:latin typeface="+mj-lt"/>
              </a:rPr>
              <a:t>The question is always going to be, do you prefer to be better at identifying those who survived or those that didn’t?</a:t>
            </a:r>
          </a:p>
          <a:p>
            <a:endParaRPr lang="en-GB" dirty="0">
              <a:latin typeface="+mj-lt"/>
              <a:cs typeface="Courier New"/>
              <a:sym typeface="Wingdings"/>
            </a:endParaRPr>
          </a:p>
          <a:p>
            <a:r>
              <a:rPr lang="en-GB" dirty="0"/>
              <a:t>Finding a balance of the 2 though is very application dependent!!</a:t>
            </a:r>
            <a:endParaRPr lang="en-US" dirty="0">
              <a:latin typeface="+mj-lt"/>
              <a:cs typeface="Courier New"/>
              <a:sym typeface="Wingdings"/>
            </a:endParaRPr>
          </a:p>
          <a:p>
            <a:pPr marL="0" indent="0">
              <a:buNone/>
            </a:pPr>
            <a:endParaRPr lang="en-US" sz="1400" dirty="0">
              <a:latin typeface="Courier New"/>
              <a:cs typeface="Courier New"/>
            </a:endParaRPr>
          </a:p>
          <a:p>
            <a:pPr marL="0" indent="0">
              <a:buNone/>
            </a:pPr>
            <a:endParaRPr lang="en-GB" dirty="0"/>
          </a:p>
          <a:p>
            <a:endParaRPr lang="en-GB" dirty="0"/>
          </a:p>
          <a:p>
            <a:endParaRPr lang="en-GB" dirty="0"/>
          </a:p>
          <a:p>
            <a:pPr lvl="1"/>
            <a:endParaRPr lang="en-GB" dirty="0"/>
          </a:p>
          <a:p>
            <a:endParaRPr lang="en-GB" dirty="0"/>
          </a:p>
        </p:txBody>
      </p:sp>
      <p:sp>
        <p:nvSpPr>
          <p:cNvPr id="4" name="Date Placeholder 3"/>
          <p:cNvSpPr>
            <a:spLocks noGrp="1"/>
          </p:cNvSpPr>
          <p:nvPr>
            <p:ph type="dt" sz="half" idx="10"/>
          </p:nvPr>
        </p:nvSpPr>
        <p:spPr/>
        <p:txBody>
          <a:bodyPr/>
          <a:lstStyle/>
          <a:p>
            <a:fld id="{79E79EBD-AA15-47D0-992D-994B9B9DCA1F}" type="datetime1">
              <a:rPr lang="en-GB" smtClean="0"/>
              <a:t>19/09/2022</a:t>
            </a:fld>
            <a:endParaRPr lang="en-US"/>
          </a:p>
        </p:txBody>
      </p:sp>
    </p:spTree>
    <p:extLst>
      <p:ext uri="{BB962C8B-B14F-4D97-AF65-F5344CB8AC3E}">
        <p14:creationId xmlns:p14="http://schemas.microsoft.com/office/powerpoint/2010/main" xmlns="" val="428440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a:t>
            </a:r>
          </a:p>
        </p:txBody>
      </p:sp>
      <p:sp>
        <p:nvSpPr>
          <p:cNvPr id="3" name="Content Placeholder 2"/>
          <p:cNvSpPr>
            <a:spLocks noGrp="1"/>
          </p:cNvSpPr>
          <p:nvPr>
            <p:ph idx="1"/>
          </p:nvPr>
        </p:nvSpPr>
        <p:spPr/>
        <p:txBody>
          <a:bodyPr>
            <a:normAutofit fontScale="47500" lnSpcReduction="20000"/>
          </a:bodyPr>
          <a:lstStyle/>
          <a:p>
            <a:r>
              <a:rPr lang="en-GB" dirty="0"/>
              <a:t>These are very closely related sensitivity and specificity; but come from the domain of information retrieval </a:t>
            </a:r>
          </a:p>
          <a:p>
            <a:pPr lvl="1"/>
            <a:endParaRPr lang="en-GB" dirty="0"/>
          </a:p>
          <a:p>
            <a:r>
              <a:rPr lang="en-GB" dirty="0"/>
              <a:t>Precision: (the positive predicted value): proportion of positive examples that are truly positive. </a:t>
            </a:r>
          </a:p>
          <a:p>
            <a:pPr lvl="1"/>
            <a:r>
              <a:rPr lang="en-GB" dirty="0"/>
              <a:t>I.e. when you predict positive, how often you are right.</a:t>
            </a:r>
          </a:p>
          <a:p>
            <a:pPr lvl="1"/>
            <a:r>
              <a:rPr lang="en-GB" dirty="0"/>
              <a:t>High precision means that only very likely positives are predicted as positive</a:t>
            </a:r>
          </a:p>
          <a:p>
            <a:pPr lvl="1"/>
            <a:r>
              <a:rPr lang="en-GB" dirty="0"/>
              <a:t>Precise models are trustworthy</a:t>
            </a:r>
          </a:p>
          <a:p>
            <a:pPr lvl="1"/>
            <a:r>
              <a:rPr lang="en-GB" dirty="0"/>
              <a:t>TP / (TP + FP)</a:t>
            </a:r>
          </a:p>
          <a:p>
            <a:pPr lvl="1"/>
            <a:r>
              <a:rPr lang="en-GB" dirty="0"/>
              <a:t>For titanic: high precision means identifying survivors, but simultaneously ignoring the rest</a:t>
            </a:r>
          </a:p>
          <a:p>
            <a:pPr lvl="1"/>
            <a:endParaRPr lang="en-GB" dirty="0"/>
          </a:p>
          <a:p>
            <a:r>
              <a:rPr lang="en-GB" dirty="0"/>
              <a:t>Recall: how complete the results are </a:t>
            </a:r>
          </a:p>
          <a:p>
            <a:pPr lvl="1"/>
            <a:r>
              <a:rPr lang="en-GB" dirty="0"/>
              <a:t>Basically the same as sensitivity, but with a subtle difference in interpretation</a:t>
            </a:r>
          </a:p>
          <a:p>
            <a:pPr lvl="1"/>
            <a:r>
              <a:rPr lang="en-GB" dirty="0"/>
              <a:t>High recall means capturing a large portion of the positive examples</a:t>
            </a:r>
          </a:p>
          <a:p>
            <a:pPr lvl="1"/>
            <a:r>
              <a:rPr lang="en-GB" dirty="0"/>
              <a:t>TP / (TP + FN)</a:t>
            </a:r>
          </a:p>
          <a:p>
            <a:pPr lvl="1"/>
            <a:r>
              <a:rPr lang="en-GB" dirty="0"/>
              <a:t>For titanic: high recall means the majority of survivors are identified </a:t>
            </a:r>
          </a:p>
          <a:p>
            <a:pPr lvl="1"/>
            <a:endParaRPr lang="en-GB" dirty="0"/>
          </a:p>
          <a:p>
            <a:r>
              <a:rPr lang="en-GB" dirty="0"/>
              <a:t>Similar to sensitivity and specificity, most real-world problems struggle to be highly precise and have a high recall</a:t>
            </a:r>
          </a:p>
          <a:p>
            <a:pPr lvl="1"/>
            <a:endParaRPr lang="en-GB" dirty="0"/>
          </a:p>
          <a:p>
            <a:pPr lvl="1"/>
            <a:endParaRPr lang="en-GB" dirty="0"/>
          </a:p>
          <a:p>
            <a:pPr lvl="1"/>
            <a:endParaRPr lang="en-GB" dirty="0"/>
          </a:p>
        </p:txBody>
      </p:sp>
      <p:sp>
        <p:nvSpPr>
          <p:cNvPr id="4" name="Date Placeholder 3"/>
          <p:cNvSpPr>
            <a:spLocks noGrp="1"/>
          </p:cNvSpPr>
          <p:nvPr>
            <p:ph type="dt" sz="half" idx="10"/>
          </p:nvPr>
        </p:nvSpPr>
        <p:spPr/>
        <p:txBody>
          <a:bodyPr/>
          <a:lstStyle/>
          <a:p>
            <a:fld id="{3996A899-99E9-42BA-894F-192AFFD6C254}" type="datetime1">
              <a:rPr lang="en-GB" smtClean="0"/>
              <a:t>19/09/2022</a:t>
            </a:fld>
            <a:endParaRPr lang="en-US"/>
          </a:p>
        </p:txBody>
      </p:sp>
    </p:spTree>
    <p:extLst>
      <p:ext uri="{BB962C8B-B14F-4D97-AF65-F5344CB8AC3E}">
        <p14:creationId xmlns:p14="http://schemas.microsoft.com/office/powerpoint/2010/main" xmlns="" val="2202510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F-measure (or F-score)</a:t>
            </a:r>
          </a:p>
        </p:txBody>
      </p:sp>
      <p:sp>
        <p:nvSpPr>
          <p:cNvPr id="3" name="Content Placeholder 2"/>
          <p:cNvSpPr>
            <a:spLocks noGrp="1"/>
          </p:cNvSpPr>
          <p:nvPr>
            <p:ph idx="1"/>
          </p:nvPr>
        </p:nvSpPr>
        <p:spPr/>
        <p:txBody>
          <a:bodyPr>
            <a:normAutofit fontScale="55000" lnSpcReduction="20000"/>
          </a:bodyPr>
          <a:lstStyle/>
          <a:p>
            <a:r>
              <a:rPr lang="en-GB" dirty="0"/>
              <a:t>One way to combine both precision and recall into a single measure </a:t>
            </a:r>
            <a:r>
              <a:rPr lang="en-GB" dirty="0">
                <a:sym typeface="Wingdings"/>
              </a:rPr>
              <a:t></a:t>
            </a:r>
          </a:p>
          <a:p>
            <a:pPr lvl="1"/>
            <a:r>
              <a:rPr lang="en-GB" dirty="0">
                <a:sym typeface="Wingdings"/>
              </a:rPr>
              <a:t>Thus making it easier to compare models</a:t>
            </a:r>
          </a:p>
          <a:p>
            <a:pPr lvl="1"/>
            <a:r>
              <a:rPr lang="en-GB" dirty="0">
                <a:sym typeface="Wingdings"/>
              </a:rPr>
              <a:t>but not necessarily address the trade off of precision vs. recall – here they are assumed to be equally important…!</a:t>
            </a:r>
          </a:p>
          <a:p>
            <a:pPr lvl="1"/>
            <a:endParaRPr lang="en-GB" dirty="0">
              <a:sym typeface="Wingdings"/>
            </a:endParaRPr>
          </a:p>
          <a:p>
            <a:r>
              <a:rPr lang="en-GB" dirty="0">
                <a:sym typeface="Wingdings"/>
              </a:rPr>
              <a:t>We can assign weights to the F-measure, but it is hard for these to be non-arbitrary</a:t>
            </a:r>
          </a:p>
          <a:p>
            <a:endParaRPr lang="en-GB" dirty="0">
              <a:sym typeface="Wingdings"/>
            </a:endParaRPr>
          </a:p>
          <a:p>
            <a:r>
              <a:rPr lang="en-GB" dirty="0">
                <a:sym typeface="Wingdings"/>
              </a:rPr>
              <a:t>Leverages the harmonic mean instead of the arithmetic mean in order to place higher emphasis on the positive count</a:t>
            </a:r>
          </a:p>
          <a:p>
            <a:endParaRPr lang="en-GB" dirty="0">
              <a:sym typeface="Wingdings"/>
            </a:endParaRPr>
          </a:p>
          <a:p>
            <a:r>
              <a:rPr lang="en-GB" dirty="0"/>
              <a:t>F-measure 	= 	(2 * precision * recall) / (recall + precision)</a:t>
            </a:r>
          </a:p>
          <a:p>
            <a:pPr marL="0" indent="0">
              <a:buNone/>
            </a:pPr>
            <a:r>
              <a:rPr lang="en-GB" dirty="0"/>
              <a:t>		=	(2 * TP)  / (2 * TP + FP + FN)</a:t>
            </a:r>
          </a:p>
          <a:p>
            <a:endParaRPr lang="en-GB" dirty="0"/>
          </a:p>
          <a:p>
            <a:r>
              <a:rPr lang="en-GB" dirty="0"/>
              <a:t>Instead of weighting the F-measure can use it in combination with other more globally encapsulating measures of a model’s strengths and weaknesses</a:t>
            </a:r>
          </a:p>
        </p:txBody>
      </p:sp>
      <p:sp>
        <p:nvSpPr>
          <p:cNvPr id="4" name="Date Placeholder 3"/>
          <p:cNvSpPr>
            <a:spLocks noGrp="1"/>
          </p:cNvSpPr>
          <p:nvPr>
            <p:ph type="dt" sz="half" idx="10"/>
          </p:nvPr>
        </p:nvSpPr>
        <p:spPr/>
        <p:txBody>
          <a:bodyPr/>
          <a:lstStyle/>
          <a:p>
            <a:fld id="{FE4ED7C7-264E-46CF-A676-7B39EF392C96}" type="datetime1">
              <a:rPr lang="en-GB" smtClean="0"/>
              <a:t>19/09/2022</a:t>
            </a:fld>
            <a:endParaRPr lang="en-US"/>
          </a:p>
        </p:txBody>
      </p:sp>
    </p:spTree>
    <p:extLst>
      <p:ext uri="{BB962C8B-B14F-4D97-AF65-F5344CB8AC3E}">
        <p14:creationId xmlns:p14="http://schemas.microsoft.com/office/powerpoint/2010/main" xmlns="" val="422126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ROC Curves</a:t>
            </a:r>
          </a:p>
        </p:txBody>
      </p:sp>
      <p:sp>
        <p:nvSpPr>
          <p:cNvPr id="3" name="Content Placeholder 2"/>
          <p:cNvSpPr>
            <a:spLocks noGrp="1"/>
          </p:cNvSpPr>
          <p:nvPr>
            <p:ph idx="1"/>
          </p:nvPr>
        </p:nvSpPr>
        <p:spPr/>
        <p:txBody>
          <a:bodyPr>
            <a:normAutofit fontScale="55000" lnSpcReduction="20000"/>
          </a:bodyPr>
          <a:lstStyle/>
          <a:p>
            <a:r>
              <a:rPr lang="en-GB" dirty="0"/>
              <a:t>ROC: Receiver Operating Characteristics </a:t>
            </a:r>
          </a:p>
          <a:p>
            <a:pPr lvl="1"/>
            <a:r>
              <a:rPr lang="en-GB" dirty="0"/>
              <a:t>From the days of radio transmission </a:t>
            </a:r>
          </a:p>
          <a:p>
            <a:pPr lvl="1"/>
            <a:endParaRPr lang="en-GB" dirty="0"/>
          </a:p>
          <a:p>
            <a:r>
              <a:rPr lang="en-GB" dirty="0"/>
              <a:t>A method to visually evaluate the performance of a classifier:</a:t>
            </a:r>
          </a:p>
          <a:p>
            <a:pPr lvl="1"/>
            <a:r>
              <a:rPr lang="en-GB" dirty="0"/>
              <a:t>A 2D graph with the true positive rate on the x-axis and the false positive rate on the y-axis</a:t>
            </a:r>
          </a:p>
          <a:p>
            <a:pPr lvl="1"/>
            <a:endParaRPr lang="en-GB" dirty="0"/>
          </a:p>
          <a:p>
            <a:r>
              <a:rPr lang="en-GB" dirty="0"/>
              <a:t>4 keys points on a ROC curve:</a:t>
            </a:r>
          </a:p>
          <a:p>
            <a:pPr lvl="1"/>
            <a:r>
              <a:rPr lang="en-GB" dirty="0"/>
              <a:t>(0, 0): classifier doesn’t do anything</a:t>
            </a:r>
          </a:p>
          <a:p>
            <a:pPr lvl="1"/>
            <a:r>
              <a:rPr lang="en-GB" dirty="0"/>
              <a:t>(1, 1): classifier always predicts true</a:t>
            </a:r>
          </a:p>
          <a:p>
            <a:pPr lvl="1"/>
            <a:r>
              <a:rPr lang="en-GB" dirty="0"/>
              <a:t>(0, 1): perfect classifier that never issues a false positive</a:t>
            </a:r>
          </a:p>
          <a:p>
            <a:pPr lvl="1"/>
            <a:r>
              <a:rPr lang="en-GB" dirty="0"/>
              <a:t>Line y = x: random classification (coin toss); the standard base line</a:t>
            </a:r>
          </a:p>
          <a:p>
            <a:pPr lvl="1"/>
            <a:endParaRPr lang="en-GB" dirty="0"/>
          </a:p>
          <a:p>
            <a:r>
              <a:rPr lang="en-GB" dirty="0"/>
              <a:t>A classifier is:</a:t>
            </a:r>
          </a:p>
          <a:p>
            <a:pPr lvl="1"/>
            <a:r>
              <a:rPr lang="en-GB" dirty="0"/>
              <a:t>better the closer it is to the point (0,1)</a:t>
            </a:r>
          </a:p>
          <a:p>
            <a:pPr lvl="1"/>
            <a:r>
              <a:rPr lang="en-GB" dirty="0"/>
              <a:t>conservative if it is on the left hand side of the graph</a:t>
            </a:r>
          </a:p>
          <a:p>
            <a:pPr lvl="1"/>
            <a:r>
              <a:rPr lang="en-GB" dirty="0"/>
              <a:t>liberal if they are in on the upper right of the graph</a:t>
            </a:r>
          </a:p>
          <a:p>
            <a:endParaRPr lang="en-GB" dirty="0"/>
          </a:p>
        </p:txBody>
      </p:sp>
      <p:sp>
        <p:nvSpPr>
          <p:cNvPr id="4" name="Date Placeholder 3"/>
          <p:cNvSpPr>
            <a:spLocks noGrp="1"/>
          </p:cNvSpPr>
          <p:nvPr>
            <p:ph type="dt" sz="half" idx="10"/>
          </p:nvPr>
        </p:nvSpPr>
        <p:spPr/>
        <p:txBody>
          <a:bodyPr/>
          <a:lstStyle/>
          <a:p>
            <a:fld id="{3EADFD5A-C15B-4C32-88EF-69A31964D84C}" type="datetime1">
              <a:rPr lang="en-GB" smtClean="0"/>
              <a:t>19/09/2022</a:t>
            </a:fld>
            <a:endParaRPr lang="en-US"/>
          </a:p>
        </p:txBody>
      </p:sp>
    </p:spTree>
    <p:extLst>
      <p:ext uri="{BB962C8B-B14F-4D97-AF65-F5344CB8AC3E}">
        <p14:creationId xmlns:p14="http://schemas.microsoft.com/office/powerpoint/2010/main" xmlns="" val="961339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ROC Curve</a:t>
            </a:r>
          </a:p>
        </p:txBody>
      </p:sp>
      <p:sp>
        <p:nvSpPr>
          <p:cNvPr id="3" name="Content Placeholder 2"/>
          <p:cNvSpPr>
            <a:spLocks noGrp="1"/>
          </p:cNvSpPr>
          <p:nvPr>
            <p:ph idx="1"/>
          </p:nvPr>
        </p:nvSpPr>
        <p:spPr/>
        <p:txBody>
          <a:bodyPr>
            <a:normAutofit fontScale="62500" lnSpcReduction="20000"/>
          </a:bodyPr>
          <a:lstStyle/>
          <a:p>
            <a:r>
              <a:rPr lang="en-GB" dirty="0"/>
              <a:t>Conservative: they make positive classifications in the presence of strong evidence, so they make fewer false positive errors;</a:t>
            </a:r>
          </a:p>
          <a:p>
            <a:pPr lvl="1"/>
            <a:r>
              <a:rPr lang="en-GB" dirty="0"/>
              <a:t>typically at the cost of low true positive rates</a:t>
            </a:r>
          </a:p>
          <a:p>
            <a:pPr lvl="1"/>
            <a:endParaRPr lang="en-GB" dirty="0"/>
          </a:p>
          <a:p>
            <a:r>
              <a:rPr lang="en-GB" dirty="0"/>
              <a:t>Liberal: they make positive classifications with weak evidence so they classify nearly all positives correctly</a:t>
            </a:r>
          </a:p>
          <a:p>
            <a:pPr lvl="1"/>
            <a:r>
              <a:rPr lang="en-GB" dirty="0"/>
              <a:t>typically at the cost of high false positive rates</a:t>
            </a:r>
          </a:p>
          <a:p>
            <a:pPr lvl="1"/>
            <a:endParaRPr lang="en-GB" dirty="0"/>
          </a:p>
          <a:p>
            <a:r>
              <a:rPr lang="en-GB" dirty="0"/>
              <a:t>Many real world data sets are dominated by negative instances. </a:t>
            </a:r>
          </a:p>
          <a:p>
            <a:pPr lvl="1"/>
            <a:r>
              <a:rPr lang="en-GB" dirty="0"/>
              <a:t>Left hand side of the ROC curve is therefore more interesting </a:t>
            </a:r>
          </a:p>
          <a:p>
            <a:pPr lvl="1"/>
            <a:endParaRPr lang="en-GB" dirty="0"/>
          </a:p>
          <a:p>
            <a:r>
              <a:rPr lang="en-GB" dirty="0"/>
              <a:t>To reduce the curve to a meaningful number or scalar, we compute the area under the curve.</a:t>
            </a:r>
          </a:p>
          <a:p>
            <a:pPr lvl="1"/>
            <a:r>
              <a:rPr lang="en-GB" dirty="0"/>
              <a:t>It is always between 0 and 1</a:t>
            </a:r>
          </a:p>
          <a:p>
            <a:pPr lvl="1"/>
            <a:r>
              <a:rPr lang="en-GB" dirty="0"/>
              <a:t>1 is perfect, 0.5 random, and 0 should never happen</a:t>
            </a:r>
          </a:p>
        </p:txBody>
      </p:sp>
      <p:sp>
        <p:nvSpPr>
          <p:cNvPr id="4" name="Date Placeholder 3"/>
          <p:cNvSpPr>
            <a:spLocks noGrp="1"/>
          </p:cNvSpPr>
          <p:nvPr>
            <p:ph type="dt" sz="half" idx="10"/>
          </p:nvPr>
        </p:nvSpPr>
        <p:spPr/>
        <p:txBody>
          <a:bodyPr/>
          <a:lstStyle/>
          <a:p>
            <a:fld id="{5F58B4CB-B6A6-40F9-9155-6CC0525F5D60}" type="datetime1">
              <a:rPr lang="en-GB" smtClean="0"/>
              <a:t>19/09/2022</a:t>
            </a:fld>
            <a:endParaRPr lang="en-US"/>
          </a:p>
        </p:txBody>
      </p:sp>
    </p:spTree>
    <p:extLst>
      <p:ext uri="{BB962C8B-B14F-4D97-AF65-F5344CB8AC3E}">
        <p14:creationId xmlns:p14="http://schemas.microsoft.com/office/powerpoint/2010/main" xmlns="" val="40782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ROC Curve</a:t>
            </a:r>
          </a:p>
        </p:txBody>
      </p:sp>
      <p:pic>
        <p:nvPicPr>
          <p:cNvPr id="7" name="Content Placeholder 6" descr="roc.gif"/>
          <p:cNvPicPr>
            <a:picLocks noGrp="1" noChangeAspect="1"/>
          </p:cNvPicPr>
          <p:nvPr>
            <p:ph sz="half" idx="1"/>
          </p:nvPr>
        </p:nvPicPr>
        <p:blipFill>
          <a:blip r:embed="rId2">
            <a:extLst>
              <a:ext uri="{28A0092B-C50C-407E-A947-70E740481C1C}">
                <a14:useLocalDpi xmlns:a14="http://schemas.microsoft.com/office/drawing/2010/main" xmlns="" val="0"/>
              </a:ext>
            </a:extLst>
          </a:blip>
          <a:stretch>
            <a:fillRect/>
          </a:stretch>
        </p:blipFill>
        <p:spPr>
          <a:xfrm>
            <a:off x="457200" y="1984763"/>
            <a:ext cx="4038600" cy="3756837"/>
          </a:xfrm>
        </p:spPr>
      </p:pic>
      <p:pic>
        <p:nvPicPr>
          <p:cNvPr id="8" name="Content Placeholder 7" descr="ROC Curve 2.png"/>
          <p:cNvPicPr>
            <a:picLocks noGrp="1" noChangeAspect="1"/>
          </p:cNvPicPr>
          <p:nvPr>
            <p:ph sz="half" idx="2"/>
          </p:nvPr>
        </p:nvPicPr>
        <p:blipFill>
          <a:blip r:embed="rId3">
            <a:extLst>
              <a:ext uri="{28A0092B-C50C-407E-A947-70E740481C1C}">
                <a14:useLocalDpi xmlns:a14="http://schemas.microsoft.com/office/drawing/2010/main" xmlns="" val="0"/>
              </a:ext>
            </a:extLst>
          </a:blip>
          <a:srcRect t="-23450" b="-23450"/>
          <a:stretch>
            <a:fillRect/>
          </a:stretch>
        </p:blipFill>
        <p:spPr>
          <a:xfrm>
            <a:off x="4112182" y="1277851"/>
            <a:ext cx="4286929" cy="5114784"/>
          </a:xfrm>
        </p:spPr>
      </p:pic>
      <p:sp>
        <p:nvSpPr>
          <p:cNvPr id="4" name="Date Placeholder 3"/>
          <p:cNvSpPr>
            <a:spLocks noGrp="1"/>
          </p:cNvSpPr>
          <p:nvPr>
            <p:ph type="dt" sz="half" idx="10"/>
          </p:nvPr>
        </p:nvSpPr>
        <p:spPr/>
        <p:txBody>
          <a:bodyPr/>
          <a:lstStyle/>
          <a:p>
            <a:fld id="{65A35106-6DAD-4EE6-BB97-0CDAE7325F78}" type="datetime1">
              <a:rPr lang="en-GB" smtClean="0"/>
              <a:t>19/09/2022</a:t>
            </a:fld>
            <a:endParaRPr lang="en-US"/>
          </a:p>
        </p:txBody>
      </p:sp>
    </p:spTree>
    <p:extLst>
      <p:ext uri="{BB962C8B-B14F-4D97-AF65-F5344CB8AC3E}">
        <p14:creationId xmlns:p14="http://schemas.microsoft.com/office/powerpoint/2010/main" xmlns="" val="2575101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ROC Curve</a:t>
            </a:r>
          </a:p>
        </p:txBody>
      </p:sp>
      <p:sp>
        <p:nvSpPr>
          <p:cNvPr id="9" name="Content Placeholder 8"/>
          <p:cNvSpPr>
            <a:spLocks noGrp="1"/>
          </p:cNvSpPr>
          <p:nvPr>
            <p:ph idx="1"/>
          </p:nvPr>
        </p:nvSpPr>
        <p:spPr/>
        <p:txBody>
          <a:bodyPr>
            <a:normAutofit fontScale="55000" lnSpcReduction="20000"/>
          </a:bodyPr>
          <a:lstStyle/>
          <a:p>
            <a:r>
              <a:rPr lang="en-GB" dirty="0"/>
              <a:t>To create a ROC curve we do the following:</a:t>
            </a:r>
          </a:p>
          <a:p>
            <a:pPr lvl="1"/>
            <a:r>
              <a:rPr lang="en-GB" dirty="0"/>
              <a:t>Rank the predictions of a classifier by confidence (or probability) in (of) correct classification</a:t>
            </a:r>
          </a:p>
          <a:p>
            <a:pPr lvl="1"/>
            <a:r>
              <a:rPr lang="en-GB" dirty="0"/>
              <a:t>Order them (highest first)</a:t>
            </a:r>
          </a:p>
          <a:p>
            <a:pPr lvl="1"/>
            <a:r>
              <a:rPr lang="en-GB" dirty="0"/>
              <a:t>Plot each prediction’s impact on the true positive rate and false positive rate</a:t>
            </a:r>
          </a:p>
          <a:p>
            <a:pPr lvl="1"/>
            <a:endParaRPr lang="en-GB" dirty="0"/>
          </a:p>
          <a:p>
            <a:r>
              <a:rPr lang="en-GB" dirty="0"/>
              <a:t>Curves are nice, but not always easy to interpret e.g.:</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So we tend to compute the area under the ROC curve instead</a:t>
            </a:r>
          </a:p>
        </p:txBody>
      </p:sp>
      <p:sp>
        <p:nvSpPr>
          <p:cNvPr id="5" name="Date Placeholder 4"/>
          <p:cNvSpPr>
            <a:spLocks noGrp="1"/>
          </p:cNvSpPr>
          <p:nvPr>
            <p:ph type="dt" sz="half" idx="10"/>
          </p:nvPr>
        </p:nvSpPr>
        <p:spPr/>
        <p:txBody>
          <a:bodyPr/>
          <a:lstStyle/>
          <a:p>
            <a:fld id="{0F1B048B-A949-4E94-97E9-75623A053FDC}" type="datetime1">
              <a:rPr lang="en-GB" smtClean="0"/>
              <a:t>19/09/2022</a:t>
            </a:fld>
            <a:endParaRPr lang="en-US"/>
          </a:p>
        </p:txBody>
      </p:sp>
      <p:grpSp>
        <p:nvGrpSpPr>
          <p:cNvPr id="13" name="Group 12"/>
          <p:cNvGrpSpPr/>
          <p:nvPr/>
        </p:nvGrpSpPr>
        <p:grpSpPr>
          <a:xfrm>
            <a:off x="1203842" y="3346382"/>
            <a:ext cx="6736316" cy="2210050"/>
            <a:chOff x="845607" y="3346382"/>
            <a:chExt cx="6736316" cy="2210050"/>
          </a:xfrm>
        </p:grpSpPr>
        <p:pic>
          <p:nvPicPr>
            <p:cNvPr id="11" name="Picture 10" descr="ROC example 2.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45607" y="3346382"/>
              <a:ext cx="2001556" cy="2210050"/>
            </a:xfrm>
            <a:prstGeom prst="rect">
              <a:avLst/>
            </a:prstGeom>
          </p:spPr>
        </p:pic>
        <p:pic>
          <p:nvPicPr>
            <p:cNvPr id="12" name="Picture 11" descr="ROC example 3.jpg"/>
            <p:cNvPicPr>
              <a:picLocks noChangeAspect="1"/>
            </p:cNvPicPr>
            <p:nvPr/>
          </p:nvPicPr>
          <p:blipFill rotWithShape="1">
            <a:blip r:embed="rId3">
              <a:extLst>
                <a:ext uri="{28A0092B-C50C-407E-A947-70E740481C1C}">
                  <a14:useLocalDpi xmlns:a14="http://schemas.microsoft.com/office/drawing/2010/main" xmlns="" val="0"/>
                </a:ext>
              </a:extLst>
            </a:blip>
            <a:srcRect r="23017"/>
            <a:stretch/>
          </p:blipFill>
          <p:spPr>
            <a:xfrm>
              <a:off x="3236468" y="3486031"/>
              <a:ext cx="2006638" cy="1974294"/>
            </a:xfrm>
            <a:prstGeom prst="rect">
              <a:avLst/>
            </a:prstGeom>
          </p:spPr>
        </p:pic>
        <p:pic>
          <p:nvPicPr>
            <p:cNvPr id="10" name="Picture 9" descr="ROC example 1.gif"/>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496189" y="3559747"/>
              <a:ext cx="2085734" cy="1986517"/>
            </a:xfrm>
            <a:prstGeom prst="rect">
              <a:avLst/>
            </a:prstGeom>
          </p:spPr>
        </p:pic>
      </p:grpSp>
    </p:spTree>
    <p:extLst>
      <p:ext uri="{BB962C8B-B14F-4D97-AF65-F5344CB8AC3E}">
        <p14:creationId xmlns:p14="http://schemas.microsoft.com/office/powerpoint/2010/main" xmlns="" val="333922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Evaluation 101</a:t>
            </a:r>
          </a:p>
        </p:txBody>
      </p:sp>
      <p:sp>
        <p:nvSpPr>
          <p:cNvPr id="3" name="Content Placeholder 2"/>
          <p:cNvSpPr>
            <a:spLocks noGrp="1"/>
          </p:cNvSpPr>
          <p:nvPr>
            <p:ph idx="1"/>
          </p:nvPr>
        </p:nvSpPr>
        <p:spPr/>
        <p:txBody>
          <a:bodyPr>
            <a:normAutofit fontScale="62500" lnSpcReduction="20000"/>
          </a:bodyPr>
          <a:lstStyle/>
          <a:p>
            <a:r>
              <a:rPr lang="en-GB" dirty="0"/>
              <a:t>Inherently Application specific </a:t>
            </a:r>
          </a:p>
          <a:p>
            <a:pPr lvl="1"/>
            <a:r>
              <a:rPr lang="en-GB" dirty="0"/>
              <a:t>if you are trying to identify/predict a nasty disease you potentially have a different notion of performance than for spam detection</a:t>
            </a:r>
          </a:p>
          <a:p>
            <a:endParaRPr lang="en-GB" dirty="0"/>
          </a:p>
          <a:p>
            <a:r>
              <a:rPr lang="en-GB" dirty="0"/>
              <a:t>Uses of model evaluation:</a:t>
            </a:r>
          </a:p>
          <a:p>
            <a:pPr lvl="1"/>
            <a:r>
              <a:rPr lang="en-GB" dirty="0"/>
              <a:t>Comparing and juxtaposing model performance</a:t>
            </a:r>
          </a:p>
          <a:p>
            <a:pPr lvl="1"/>
            <a:r>
              <a:rPr lang="en-GB" dirty="0"/>
              <a:t>Determining the quality of a classifier </a:t>
            </a:r>
          </a:p>
          <a:p>
            <a:pPr lvl="1"/>
            <a:endParaRPr lang="en-GB" dirty="0"/>
          </a:p>
          <a:p>
            <a:r>
              <a:rPr lang="en-GB" dirty="0"/>
              <a:t>Types of data used in evaluating a model:</a:t>
            </a:r>
          </a:p>
          <a:p>
            <a:pPr lvl="1"/>
            <a:r>
              <a:rPr lang="en-GB" dirty="0"/>
              <a:t>Actual class values</a:t>
            </a:r>
          </a:p>
          <a:p>
            <a:pPr lvl="1"/>
            <a:r>
              <a:rPr lang="en-GB" dirty="0"/>
              <a:t>Predicted class values</a:t>
            </a:r>
          </a:p>
          <a:p>
            <a:pPr lvl="1"/>
            <a:r>
              <a:rPr lang="en-GB" dirty="0"/>
              <a:t>Estimated probabilities of predictions</a:t>
            </a:r>
          </a:p>
          <a:p>
            <a:pPr lvl="1"/>
            <a:endParaRPr lang="en-GB" dirty="0"/>
          </a:p>
          <a:p>
            <a:r>
              <a:rPr lang="en-GB" dirty="0"/>
              <a:t>Main evaluation methods:</a:t>
            </a:r>
          </a:p>
          <a:p>
            <a:pPr lvl="1"/>
            <a:r>
              <a:rPr lang="en-GB" dirty="0"/>
              <a:t>Hold it back, k-fold cross validation, bootstrapping, </a:t>
            </a:r>
          </a:p>
          <a:p>
            <a:pPr lvl="1"/>
            <a:endParaRPr lang="en-GB" dirty="0"/>
          </a:p>
          <a:p>
            <a:pPr lvl="1"/>
            <a:endParaRPr lang="en-GB" dirty="0"/>
          </a:p>
        </p:txBody>
      </p:sp>
      <p:sp>
        <p:nvSpPr>
          <p:cNvPr id="4" name="Date Placeholder 3"/>
          <p:cNvSpPr>
            <a:spLocks noGrp="1"/>
          </p:cNvSpPr>
          <p:nvPr>
            <p:ph type="dt" sz="half" idx="10"/>
          </p:nvPr>
        </p:nvSpPr>
        <p:spPr/>
        <p:txBody>
          <a:bodyPr/>
          <a:lstStyle/>
          <a:p>
            <a:fld id="{A3C73D90-8885-4943-8D10-3EA92CE0A47D}" type="datetime1">
              <a:rPr lang="en-GB" smtClean="0"/>
              <a:t>19/09/2022</a:t>
            </a:fld>
            <a:endParaRPr lang="en-US"/>
          </a:p>
        </p:txBody>
      </p:sp>
      <p:sp>
        <p:nvSpPr>
          <p:cNvPr id="7" name="Rectangular Callout 6"/>
          <p:cNvSpPr/>
          <p:nvPr/>
        </p:nvSpPr>
        <p:spPr>
          <a:xfrm>
            <a:off x="6297898" y="2073842"/>
            <a:ext cx="2704649" cy="3406272"/>
          </a:xfrm>
          <a:prstGeom prst="wedgeRectCallout">
            <a:avLst>
              <a:gd name="adj1" fmla="val -98290"/>
              <a:gd name="adj2" fmla="val 28489"/>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This can be useful if two models appear the same, but one is more confident than the other, i.e. it is more accurate at estimating uncertainty. It is ideal to find a learner confident at making predictions, but timid in the face of doubt</a:t>
            </a:r>
          </a:p>
        </p:txBody>
      </p:sp>
    </p:spTree>
    <p:extLst>
      <p:ext uri="{BB962C8B-B14F-4D97-AF65-F5344CB8AC3E}">
        <p14:creationId xmlns:p14="http://schemas.microsoft.com/office/powerpoint/2010/main" xmlns="" val="11864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AUC</a:t>
            </a:r>
          </a:p>
        </p:txBody>
      </p:sp>
      <p:sp>
        <p:nvSpPr>
          <p:cNvPr id="3" name="Content Placeholder 2"/>
          <p:cNvSpPr>
            <a:spLocks noGrp="1"/>
          </p:cNvSpPr>
          <p:nvPr>
            <p:ph idx="1"/>
          </p:nvPr>
        </p:nvSpPr>
        <p:spPr/>
        <p:txBody>
          <a:bodyPr>
            <a:normAutofit fontScale="85000" lnSpcReduction="10000"/>
          </a:bodyPr>
          <a:lstStyle/>
          <a:p>
            <a:r>
              <a:rPr lang="en-GB" dirty="0"/>
              <a:t>A convention for AUC:</a:t>
            </a:r>
          </a:p>
          <a:p>
            <a:pPr lvl="1"/>
            <a:r>
              <a:rPr lang="en-GB" dirty="0"/>
              <a:t>0.9 – 1.0 = A (outstanding)</a:t>
            </a:r>
          </a:p>
          <a:p>
            <a:pPr lvl="1"/>
            <a:r>
              <a:rPr lang="en-GB" dirty="0"/>
              <a:t>0.8 – 0.9 = B (excellent / good)</a:t>
            </a:r>
          </a:p>
          <a:p>
            <a:pPr lvl="1"/>
            <a:r>
              <a:rPr lang="en-GB" dirty="0"/>
              <a:t>0.7 – 0.8 = C (acceptable / fair)</a:t>
            </a:r>
          </a:p>
          <a:p>
            <a:pPr lvl="1"/>
            <a:r>
              <a:rPr lang="en-GB" dirty="0"/>
              <a:t>0.6 – 0.7 = D (poor)</a:t>
            </a:r>
          </a:p>
          <a:p>
            <a:pPr lvl="1"/>
            <a:r>
              <a:rPr lang="en-GB" dirty="0"/>
              <a:t>0.5 – 0.6 = F (no discrimination)</a:t>
            </a:r>
          </a:p>
          <a:p>
            <a:pPr lvl="1"/>
            <a:endParaRPr lang="en-GB" dirty="0"/>
          </a:p>
          <a:p>
            <a:r>
              <a:rPr lang="en-GB" dirty="0"/>
              <a:t>Note that ROC curves with similar AUCs may be shaped very differently so AUC can still be misleading and shouldn’t be computed without some qualitative examination of the ROC curve itself.</a:t>
            </a:r>
          </a:p>
        </p:txBody>
      </p:sp>
      <p:sp>
        <p:nvSpPr>
          <p:cNvPr id="4" name="Date Placeholder 3"/>
          <p:cNvSpPr>
            <a:spLocks noGrp="1"/>
          </p:cNvSpPr>
          <p:nvPr>
            <p:ph type="dt" sz="half" idx="10"/>
          </p:nvPr>
        </p:nvSpPr>
        <p:spPr/>
        <p:txBody>
          <a:bodyPr/>
          <a:lstStyle/>
          <a:p>
            <a:fld id="{544E551B-C995-4DEB-AE4E-922CA9A0B60B}" type="datetime1">
              <a:rPr lang="en-GB" smtClean="0"/>
              <a:t>19/09/2022</a:t>
            </a:fld>
            <a:endParaRPr lang="en-US"/>
          </a:p>
        </p:txBody>
      </p:sp>
    </p:spTree>
    <p:extLst>
      <p:ext uri="{BB962C8B-B14F-4D97-AF65-F5344CB8AC3E}">
        <p14:creationId xmlns:p14="http://schemas.microsoft.com/office/powerpoint/2010/main" xmlns="" val="488672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Estimating Performance</a:t>
            </a:r>
          </a:p>
        </p:txBody>
      </p:sp>
      <p:sp>
        <p:nvSpPr>
          <p:cNvPr id="3" name="Content Placeholder 2"/>
          <p:cNvSpPr>
            <a:spLocks noGrp="1"/>
          </p:cNvSpPr>
          <p:nvPr>
            <p:ph idx="1"/>
          </p:nvPr>
        </p:nvSpPr>
        <p:spPr/>
        <p:txBody>
          <a:bodyPr>
            <a:normAutofit fontScale="70000" lnSpcReduction="20000"/>
          </a:bodyPr>
          <a:lstStyle/>
          <a:p>
            <a:r>
              <a:rPr lang="en-GB" dirty="0"/>
              <a:t>Why estimate?</a:t>
            </a:r>
          </a:p>
          <a:p>
            <a:pPr lvl="1"/>
            <a:r>
              <a:rPr lang="en-GB" dirty="0"/>
              <a:t>We can look to predict the learner’s future performance on unseen data – thus building a confidence measure</a:t>
            </a:r>
          </a:p>
          <a:p>
            <a:pPr lvl="1"/>
            <a:r>
              <a:rPr lang="en-GB" dirty="0"/>
              <a:t>We can determine which of potentially many options we have is best</a:t>
            </a:r>
          </a:p>
          <a:p>
            <a:pPr lvl="1"/>
            <a:endParaRPr lang="en-GB" dirty="0"/>
          </a:p>
          <a:p>
            <a:r>
              <a:rPr lang="en-GB" dirty="0"/>
              <a:t>What do we want?</a:t>
            </a:r>
          </a:p>
          <a:p>
            <a:pPr lvl="1"/>
            <a:r>
              <a:rPr lang="en-GB" dirty="0"/>
              <a:t>Low bias</a:t>
            </a:r>
          </a:p>
          <a:p>
            <a:pPr lvl="1"/>
            <a:r>
              <a:rPr lang="en-GB" dirty="0"/>
              <a:t>Low variance </a:t>
            </a:r>
          </a:p>
          <a:p>
            <a:endParaRPr lang="en-GB" dirty="0"/>
          </a:p>
          <a:p>
            <a:r>
              <a:rPr lang="en-GB" dirty="0"/>
              <a:t>Popular/standard approaches:</a:t>
            </a:r>
          </a:p>
          <a:p>
            <a:pPr lvl="1"/>
            <a:r>
              <a:rPr lang="en-GB" dirty="0"/>
              <a:t>Simple Split: Holdout</a:t>
            </a:r>
          </a:p>
          <a:p>
            <a:pPr lvl="1"/>
            <a:r>
              <a:rPr lang="en-GB" dirty="0"/>
              <a:t>k-fold cross validation</a:t>
            </a:r>
          </a:p>
          <a:p>
            <a:pPr lvl="1"/>
            <a:r>
              <a:rPr lang="en-GB" dirty="0"/>
              <a:t>Bootstrapping</a:t>
            </a:r>
          </a:p>
          <a:p>
            <a:pPr lvl="1"/>
            <a:r>
              <a:rPr lang="en-GB" dirty="0"/>
              <a:t>Jack-knifing</a:t>
            </a:r>
          </a:p>
          <a:p>
            <a:pPr lvl="1"/>
            <a:endParaRPr lang="en-GB" dirty="0"/>
          </a:p>
        </p:txBody>
      </p:sp>
      <p:sp>
        <p:nvSpPr>
          <p:cNvPr id="4" name="Date Placeholder 3"/>
          <p:cNvSpPr>
            <a:spLocks noGrp="1"/>
          </p:cNvSpPr>
          <p:nvPr>
            <p:ph type="dt" sz="half" idx="10"/>
          </p:nvPr>
        </p:nvSpPr>
        <p:spPr/>
        <p:txBody>
          <a:bodyPr/>
          <a:lstStyle/>
          <a:p>
            <a:fld id="{235B0E08-9BEF-4411-A525-58FA2EE73104}" type="datetime1">
              <a:rPr lang="en-GB" smtClean="0"/>
              <a:t>19/09/2022</a:t>
            </a:fld>
            <a:endParaRPr lang="en-US"/>
          </a:p>
        </p:txBody>
      </p:sp>
    </p:spTree>
    <p:extLst>
      <p:ext uri="{BB962C8B-B14F-4D97-AF65-F5344CB8AC3E}">
        <p14:creationId xmlns:p14="http://schemas.microsoft.com/office/powerpoint/2010/main" xmlns="" val="401862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Split (Hold out)</a:t>
            </a:r>
          </a:p>
        </p:txBody>
      </p:sp>
      <p:sp>
        <p:nvSpPr>
          <p:cNvPr id="3" name="Content Placeholder 2"/>
          <p:cNvSpPr>
            <a:spLocks noGrp="1"/>
          </p:cNvSpPr>
          <p:nvPr>
            <p:ph idx="1"/>
          </p:nvPr>
        </p:nvSpPr>
        <p:spPr>
          <a:xfrm>
            <a:off x="392113" y="1198563"/>
            <a:ext cx="8356600" cy="3185308"/>
          </a:xfrm>
        </p:spPr>
        <p:txBody>
          <a:bodyPr>
            <a:normAutofit fontScale="70000" lnSpcReduction="20000"/>
          </a:bodyPr>
          <a:lstStyle/>
          <a:p>
            <a:r>
              <a:rPr lang="en-GB" dirty="0"/>
              <a:t>Portion the data set into 2 slices</a:t>
            </a:r>
          </a:p>
          <a:p>
            <a:pPr marL="819150" lvl="1" indent="-342900">
              <a:buFont typeface="+mj-lt"/>
              <a:buAutoNum type="arabicPeriod"/>
            </a:pPr>
            <a:r>
              <a:rPr lang="en-GB" dirty="0"/>
              <a:t>Training</a:t>
            </a:r>
          </a:p>
          <a:p>
            <a:pPr marL="819150" lvl="1" indent="-342900">
              <a:buFont typeface="+mj-lt"/>
              <a:buAutoNum type="arabicPeriod"/>
            </a:pPr>
            <a:r>
              <a:rPr lang="en-GB" dirty="0"/>
              <a:t>Testing</a:t>
            </a:r>
          </a:p>
          <a:p>
            <a:pPr marL="0" indent="0">
              <a:buNone/>
            </a:pPr>
            <a:endParaRPr lang="en-GB" dirty="0"/>
          </a:p>
          <a:p>
            <a:r>
              <a:rPr lang="en-GB" dirty="0"/>
              <a:t>Build the model with the training data (commonly 75% or 80% of the data)</a:t>
            </a:r>
          </a:p>
          <a:p>
            <a:r>
              <a:rPr lang="en-GB" dirty="0"/>
              <a:t>Test model predictions with the test data (commonly 25% or 20% of the data)</a:t>
            </a:r>
          </a:p>
          <a:p>
            <a:endParaRPr lang="en-GB" dirty="0"/>
          </a:p>
          <a:p>
            <a:r>
              <a:rPr lang="en-GB" dirty="0"/>
              <a:t>An 80/20 holdout means 80% training, 20% testing.</a:t>
            </a:r>
          </a:p>
        </p:txBody>
      </p:sp>
      <p:sp>
        <p:nvSpPr>
          <p:cNvPr id="4" name="Date Placeholder 3"/>
          <p:cNvSpPr>
            <a:spLocks noGrp="1"/>
          </p:cNvSpPr>
          <p:nvPr>
            <p:ph type="dt" sz="half" idx="10"/>
          </p:nvPr>
        </p:nvSpPr>
        <p:spPr/>
        <p:txBody>
          <a:bodyPr/>
          <a:lstStyle/>
          <a:p>
            <a:fld id="{09C9263A-F3A2-4F9B-B084-DB95DEDC68BB}" type="datetime1">
              <a:rPr lang="en-GB" smtClean="0"/>
              <a:t>19/09/2022</a:t>
            </a:fld>
            <a:endParaRPr lang="en-US"/>
          </a:p>
        </p:txBody>
      </p:sp>
      <p:sp>
        <p:nvSpPr>
          <p:cNvPr id="7" name="Can 6"/>
          <p:cNvSpPr/>
          <p:nvPr/>
        </p:nvSpPr>
        <p:spPr>
          <a:xfrm>
            <a:off x="395285" y="5008274"/>
            <a:ext cx="1472650" cy="746945"/>
          </a:xfrm>
          <a:prstGeom prst="can">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Preprocessed</a:t>
            </a:r>
            <a:r>
              <a:rPr lang="en-GB" sz="1400" dirty="0"/>
              <a:t> Data</a:t>
            </a:r>
          </a:p>
        </p:txBody>
      </p:sp>
      <p:grpSp>
        <p:nvGrpSpPr>
          <p:cNvPr id="22" name="Group 21"/>
          <p:cNvGrpSpPr/>
          <p:nvPr/>
        </p:nvGrpSpPr>
        <p:grpSpPr>
          <a:xfrm>
            <a:off x="2911483" y="4453857"/>
            <a:ext cx="1472650" cy="1855778"/>
            <a:chOff x="3062359" y="4359515"/>
            <a:chExt cx="1472650" cy="1855778"/>
          </a:xfrm>
        </p:grpSpPr>
        <p:sp>
          <p:nvSpPr>
            <p:cNvPr id="8" name="Can 7"/>
            <p:cNvSpPr/>
            <p:nvPr/>
          </p:nvSpPr>
          <p:spPr>
            <a:xfrm>
              <a:off x="3062359" y="4359515"/>
              <a:ext cx="1472650" cy="746945"/>
            </a:xfrm>
            <a:prstGeom prst="can">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Training Data</a:t>
              </a:r>
            </a:p>
          </p:txBody>
        </p:sp>
        <p:sp>
          <p:nvSpPr>
            <p:cNvPr id="9" name="Can 8"/>
            <p:cNvSpPr/>
            <p:nvPr/>
          </p:nvSpPr>
          <p:spPr>
            <a:xfrm>
              <a:off x="3062359" y="5468348"/>
              <a:ext cx="1472650" cy="746945"/>
            </a:xfrm>
            <a:prstGeom prst="can">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Testing Data</a:t>
              </a:r>
            </a:p>
          </p:txBody>
        </p:sp>
      </p:grpSp>
      <p:grpSp>
        <p:nvGrpSpPr>
          <p:cNvPr id="23" name="Group 22"/>
          <p:cNvGrpSpPr/>
          <p:nvPr/>
        </p:nvGrpSpPr>
        <p:grpSpPr>
          <a:xfrm>
            <a:off x="5558774" y="4430586"/>
            <a:ext cx="3257980" cy="1902321"/>
            <a:chOff x="5709650" y="4355136"/>
            <a:chExt cx="3257980" cy="1902321"/>
          </a:xfrm>
        </p:grpSpPr>
        <p:sp>
          <p:nvSpPr>
            <p:cNvPr id="10" name="Rounded Rectangle 9"/>
            <p:cNvSpPr/>
            <p:nvPr/>
          </p:nvSpPr>
          <p:spPr>
            <a:xfrm>
              <a:off x="5709650" y="4355136"/>
              <a:ext cx="1338773" cy="755703"/>
            </a:xfrm>
            <a:prstGeom prst="roundRect">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Classification Model</a:t>
              </a:r>
            </a:p>
          </p:txBody>
        </p:sp>
        <p:sp>
          <p:nvSpPr>
            <p:cNvPr id="11" name="Oval 10"/>
            <p:cNvSpPr/>
            <p:nvPr/>
          </p:nvSpPr>
          <p:spPr>
            <a:xfrm>
              <a:off x="7185723" y="5426184"/>
              <a:ext cx="1781907" cy="831273"/>
            </a:xfrm>
            <a:prstGeom prst="ellipse">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Classification Accuracy</a:t>
              </a:r>
            </a:p>
          </p:txBody>
        </p:sp>
      </p:grpSp>
      <p:cxnSp>
        <p:nvCxnSpPr>
          <p:cNvPr id="13" name="Straight Arrow Connector 12"/>
          <p:cNvCxnSpPr>
            <a:stCxn id="7" idx="4"/>
            <a:endCxn id="8" idx="2"/>
          </p:cNvCxnSpPr>
          <p:nvPr/>
        </p:nvCxnSpPr>
        <p:spPr>
          <a:xfrm flipV="1">
            <a:off x="1867935" y="4827330"/>
            <a:ext cx="1043548" cy="55441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4"/>
            <a:endCxn id="9" idx="2"/>
          </p:cNvCxnSpPr>
          <p:nvPr/>
        </p:nvCxnSpPr>
        <p:spPr>
          <a:xfrm>
            <a:off x="1867935" y="5381747"/>
            <a:ext cx="1043548" cy="55441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4"/>
            <a:endCxn id="10" idx="1"/>
          </p:cNvCxnSpPr>
          <p:nvPr/>
        </p:nvCxnSpPr>
        <p:spPr>
          <a:xfrm flipV="1">
            <a:off x="4384133" y="4808438"/>
            <a:ext cx="1174641" cy="18892"/>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4"/>
            <a:endCxn id="11" idx="2"/>
          </p:cNvCxnSpPr>
          <p:nvPr/>
        </p:nvCxnSpPr>
        <p:spPr>
          <a:xfrm flipV="1">
            <a:off x="4384133" y="5917271"/>
            <a:ext cx="2650714" cy="18892"/>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0" idx="2"/>
          </p:cNvCxnSpPr>
          <p:nvPr/>
        </p:nvCxnSpPr>
        <p:spPr>
          <a:xfrm flipH="1">
            <a:off x="6228160" y="5186289"/>
            <a:ext cx="1" cy="730982"/>
          </a:xfrm>
          <a:prstGeom prst="line">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6" name="Rectangular Callout 25"/>
          <p:cNvSpPr/>
          <p:nvPr/>
        </p:nvSpPr>
        <p:spPr>
          <a:xfrm>
            <a:off x="5987242" y="1198563"/>
            <a:ext cx="3156758" cy="1313265"/>
          </a:xfrm>
          <a:prstGeom prst="wedgeRectCallout">
            <a:avLst>
              <a:gd name="adj1" fmla="val -41737"/>
              <a:gd name="adj2" fmla="val 80693"/>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Although this method is nice (and simple) it assumes that the split is fair and equally representative!</a:t>
            </a:r>
          </a:p>
        </p:txBody>
      </p:sp>
    </p:spTree>
    <p:extLst>
      <p:ext uri="{BB962C8B-B14F-4D97-AF65-F5344CB8AC3E}">
        <p14:creationId xmlns:p14="http://schemas.microsoft.com/office/powerpoint/2010/main" xmlns="" val="285340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k-fold cross validation</a:t>
            </a:r>
          </a:p>
        </p:txBody>
      </p:sp>
      <p:sp>
        <p:nvSpPr>
          <p:cNvPr id="3" name="Content Placeholder 2"/>
          <p:cNvSpPr>
            <a:spLocks noGrp="1"/>
          </p:cNvSpPr>
          <p:nvPr>
            <p:ph idx="1"/>
          </p:nvPr>
        </p:nvSpPr>
        <p:spPr/>
        <p:txBody>
          <a:bodyPr>
            <a:normAutofit fontScale="62500" lnSpcReduction="20000"/>
          </a:bodyPr>
          <a:lstStyle/>
          <a:p>
            <a:r>
              <a:rPr lang="en-GB" dirty="0"/>
              <a:t>a.k.a.: rotation estimation – the classifier is trained k times</a:t>
            </a:r>
          </a:p>
          <a:p>
            <a:endParaRPr lang="en-GB" dirty="0"/>
          </a:p>
          <a:p>
            <a:r>
              <a:rPr lang="en-GB" dirty="0"/>
              <a:t>Minimises the bias associated with one-shot random sampling by breaking the data into k mutually exclusive subsets of appropriately equal size</a:t>
            </a:r>
          </a:p>
          <a:p>
            <a:endParaRPr lang="en-GB" dirty="0"/>
          </a:p>
          <a:p>
            <a:r>
              <a:rPr lang="en-GB" dirty="0"/>
              <a:t>The model is evaluated according to the average accuracy across the k individual folds</a:t>
            </a:r>
          </a:p>
          <a:p>
            <a:endParaRPr lang="en-GB" dirty="0"/>
          </a:p>
          <a:p>
            <a:endParaRPr lang="en-GB" dirty="0"/>
          </a:p>
          <a:p>
            <a:endParaRPr lang="en-GB" dirty="0"/>
          </a:p>
          <a:p>
            <a:r>
              <a:rPr lang="en-GB" dirty="0"/>
              <a:t>It is important to ensure that the folds are stratified (i.e. representative of the data set as a whole) to ensure more reliable results</a:t>
            </a:r>
          </a:p>
          <a:p>
            <a:pPr lvl="1"/>
            <a:r>
              <a:rPr lang="en-GB" dirty="0"/>
              <a:t>See: </a:t>
            </a:r>
            <a:r>
              <a:rPr lang="en-GB" dirty="0" err="1"/>
              <a:t>Kohavi</a:t>
            </a:r>
            <a:r>
              <a:rPr lang="en-GB" dirty="0"/>
              <a:t>, R. (1995). A study of cross-validation and bootstrap for accuracy estimation and model selection. In </a:t>
            </a:r>
            <a:r>
              <a:rPr lang="en-GB" i="1" dirty="0" err="1"/>
              <a:t>Ijcai</a:t>
            </a:r>
            <a:r>
              <a:rPr lang="en-GB" dirty="0"/>
              <a:t> (Vol. 14, No. 2, pp. 1137-1145).</a:t>
            </a:r>
          </a:p>
          <a:p>
            <a:endParaRPr lang="en-GB" dirty="0"/>
          </a:p>
          <a:p>
            <a:endParaRPr lang="en-GB" dirty="0"/>
          </a:p>
        </p:txBody>
      </p:sp>
      <p:sp>
        <p:nvSpPr>
          <p:cNvPr id="4" name="Date Placeholder 3"/>
          <p:cNvSpPr>
            <a:spLocks noGrp="1"/>
          </p:cNvSpPr>
          <p:nvPr>
            <p:ph type="dt" sz="half" idx="10"/>
          </p:nvPr>
        </p:nvSpPr>
        <p:spPr/>
        <p:txBody>
          <a:bodyPr/>
          <a:lstStyle/>
          <a:p>
            <a:fld id="{DE8FAA4A-894E-4A69-870D-24DA8C1A8699}" type="datetime1">
              <a:rPr lang="en-GB" smtClean="0"/>
              <a:t>19/09/2022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xmlns="" val="265417048"/>
              </p:ext>
            </p:extLst>
          </p:nvPr>
        </p:nvGraphicFramePr>
        <p:xfrm>
          <a:off x="-3069516" y="2995668"/>
          <a:ext cx="2940147" cy="980049"/>
        </p:xfrm>
        <a:graphic>
          <a:graphicData uri="http://schemas.openxmlformats.org/presentationml/2006/ole">
            <p:oleObj spid="_x0000_s3105" name="Equation" r:id="rId3" imgW="1362240" imgH="447840" progId="Equation.3">
              <p:embed/>
            </p:oleObj>
          </a:graphicData>
        </a:graphic>
      </p:graphicFrame>
      <p:pic>
        <p:nvPicPr>
          <p:cNvPr id="8" name="Picture 7" descr="CVA.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008996" y="3575080"/>
            <a:ext cx="2944368" cy="987552"/>
          </a:xfrm>
          <a:prstGeom prst="rect">
            <a:avLst/>
          </a:prstGeom>
        </p:spPr>
      </p:pic>
    </p:spTree>
    <p:extLst>
      <p:ext uri="{BB962C8B-B14F-4D97-AF65-F5344CB8AC3E}">
        <p14:creationId xmlns:p14="http://schemas.microsoft.com/office/powerpoint/2010/main" xmlns="" val="3379538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k-fold cross validation</a:t>
            </a:r>
          </a:p>
        </p:txBody>
      </p:sp>
      <p:sp>
        <p:nvSpPr>
          <p:cNvPr id="3" name="Content Placeholder 2"/>
          <p:cNvSpPr>
            <a:spLocks noGrp="1"/>
          </p:cNvSpPr>
          <p:nvPr>
            <p:ph idx="1"/>
          </p:nvPr>
        </p:nvSpPr>
        <p:spPr/>
        <p:txBody>
          <a:bodyPr>
            <a:normAutofit fontScale="70000" lnSpcReduction="20000"/>
          </a:bodyPr>
          <a:lstStyle/>
          <a:p>
            <a:r>
              <a:rPr lang="en-GB" dirty="0"/>
              <a:t>It has become common practice to set k to 10 – it tends to produce optimised results without significant compute effort</a:t>
            </a:r>
          </a:p>
          <a:p>
            <a:pPr lvl="1"/>
            <a:r>
              <a:rPr lang="en-GB" dirty="0"/>
              <a:t>See: </a:t>
            </a:r>
            <a:r>
              <a:rPr lang="en-GB" dirty="0" err="1"/>
              <a:t>Breiman</a:t>
            </a:r>
            <a:r>
              <a:rPr lang="en-GB" dirty="0"/>
              <a:t>, L., Friedman, J., Stone, C. J., &amp; </a:t>
            </a:r>
            <a:r>
              <a:rPr lang="en-GB" dirty="0" err="1"/>
              <a:t>Olshen</a:t>
            </a:r>
            <a:r>
              <a:rPr lang="en-GB" dirty="0"/>
              <a:t>, R. A. (1984). </a:t>
            </a:r>
            <a:r>
              <a:rPr lang="en-GB" i="1" dirty="0"/>
              <a:t>Classification and regression trees</a:t>
            </a:r>
            <a:r>
              <a:rPr lang="en-GB" dirty="0"/>
              <a:t>. CRC press.</a:t>
            </a:r>
          </a:p>
          <a:p>
            <a:pPr lvl="1"/>
            <a:endParaRPr lang="en-GB" dirty="0"/>
          </a:p>
          <a:p>
            <a:r>
              <a:rPr lang="en-GB" dirty="0"/>
              <a:t>Process:</a:t>
            </a:r>
          </a:p>
          <a:p>
            <a:pPr marL="819150" lvl="1" indent="-342900">
              <a:buFont typeface="+mj-lt"/>
              <a:buAutoNum type="arabicPeriod"/>
            </a:pPr>
            <a:r>
              <a:rPr lang="en-GB" dirty="0"/>
              <a:t>Divide data set into k disjoint datasets of roughly equal size and ensure it is stratified </a:t>
            </a:r>
          </a:p>
          <a:p>
            <a:pPr marL="819150" lvl="1" indent="-342900">
              <a:buFont typeface="+mj-lt"/>
              <a:buAutoNum type="arabicPeriod"/>
            </a:pPr>
            <a:r>
              <a:rPr lang="en-GB" dirty="0"/>
              <a:t>For each fold construct a classifier using all data except that of the fold data. </a:t>
            </a:r>
          </a:p>
          <a:p>
            <a:pPr marL="819150" lvl="1" indent="-342900">
              <a:buFont typeface="+mj-lt"/>
              <a:buAutoNum type="arabicPeriod"/>
            </a:pPr>
            <a:r>
              <a:rPr lang="en-GB" dirty="0"/>
              <a:t>Test the classifier using the fold data.</a:t>
            </a:r>
          </a:p>
          <a:p>
            <a:pPr marL="819150" lvl="1" indent="-342900">
              <a:buFont typeface="+mj-lt"/>
              <a:buAutoNum type="arabicPeriod"/>
            </a:pPr>
            <a:r>
              <a:rPr lang="en-GB" dirty="0"/>
              <a:t>Repeat 2 and 3 for all folds and compute the CVA</a:t>
            </a:r>
          </a:p>
          <a:p>
            <a:pPr marL="819150" lvl="1" indent="-342900">
              <a:buFont typeface="+mj-lt"/>
              <a:buAutoNum type="arabicPeriod"/>
            </a:pPr>
            <a:endParaRPr lang="en-GB" dirty="0"/>
          </a:p>
          <a:p>
            <a:r>
              <a:rPr lang="en-GB" dirty="0"/>
              <a:t>Interestingly, cross validation requires less data than the standard holdout approach, and tends to work well for small datasets.</a:t>
            </a:r>
          </a:p>
          <a:p>
            <a:pPr marL="819150" lvl="1" indent="-342900">
              <a:buFont typeface="+mj-lt"/>
              <a:buAutoNum type="arabicPeriod"/>
            </a:pPr>
            <a:endParaRPr lang="en-GB" dirty="0"/>
          </a:p>
        </p:txBody>
      </p:sp>
      <p:sp>
        <p:nvSpPr>
          <p:cNvPr id="4" name="Date Placeholder 3"/>
          <p:cNvSpPr>
            <a:spLocks noGrp="1"/>
          </p:cNvSpPr>
          <p:nvPr>
            <p:ph type="dt" sz="half" idx="10"/>
          </p:nvPr>
        </p:nvSpPr>
        <p:spPr/>
        <p:txBody>
          <a:bodyPr/>
          <a:lstStyle/>
          <a:p>
            <a:fld id="{9F02BD0D-1DA4-45BE-8B2C-DFC02016285D}" type="datetime1">
              <a:rPr lang="en-GB" smtClean="0"/>
              <a:t>19/09/2022</a:t>
            </a:fld>
            <a:endParaRPr lang="en-US"/>
          </a:p>
        </p:txBody>
      </p:sp>
    </p:spTree>
    <p:extLst>
      <p:ext uri="{BB962C8B-B14F-4D97-AF65-F5344CB8AC3E}">
        <p14:creationId xmlns:p14="http://schemas.microsoft.com/office/powerpoint/2010/main" xmlns="" val="966673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k-fold cross validation</a:t>
            </a:r>
          </a:p>
        </p:txBody>
      </p:sp>
      <p:pic>
        <p:nvPicPr>
          <p:cNvPr id="7" name="Content Placeholder 6" descr="10_fold_cv.png"/>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324380" y="2125086"/>
            <a:ext cx="6495239" cy="3476191"/>
          </a:xfrm>
        </p:spPr>
      </p:pic>
      <p:sp>
        <p:nvSpPr>
          <p:cNvPr id="4" name="Date Placeholder 3"/>
          <p:cNvSpPr>
            <a:spLocks noGrp="1"/>
          </p:cNvSpPr>
          <p:nvPr>
            <p:ph type="dt" sz="half" idx="10"/>
          </p:nvPr>
        </p:nvSpPr>
        <p:spPr/>
        <p:txBody>
          <a:bodyPr/>
          <a:lstStyle/>
          <a:p>
            <a:fld id="{B8CD5A2A-500A-486E-87AD-A4D9B8D66FB0}" type="datetime1">
              <a:rPr lang="en-GB" smtClean="0"/>
              <a:t>19/09/2022</a:t>
            </a:fld>
            <a:endParaRPr lang="en-US"/>
          </a:p>
        </p:txBody>
      </p:sp>
    </p:spTree>
    <p:extLst>
      <p:ext uri="{BB962C8B-B14F-4D97-AF65-F5344CB8AC3E}">
        <p14:creationId xmlns:p14="http://schemas.microsoft.com/office/powerpoint/2010/main" xmlns="" val="2790340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E" dirty="0"/>
              <a:t>Nearest Neighbours explained in 60 seconds</a:t>
            </a:r>
          </a:p>
        </p:txBody>
      </p:sp>
      <p:pic>
        <p:nvPicPr>
          <p:cNvPr id="8" name="How does kNN (k-Nearest Neighbors) work?.mp4">
            <a:hlinkClick r:id="" action="ppaction://media"/>
          </p:cNvPr>
          <p:cNvPicPr>
            <a:picLocks noGrp="1" noChangeAspect="1"/>
          </p:cNvPicPr>
          <p:nvPr>
            <p:ph idx="1"/>
            <a:videoFile r:link="rId1"/>
            <p:extLst>
              <p:ext uri="{DAA4B4D4-6D71-4841-9C94-3DE7FCFB9230}">
                <p14:media xmlns:p14="http://schemas.microsoft.com/office/powerpoint/2010/main" xmlns="" r:embed="rId3"/>
              </p:ext>
            </p:extLst>
          </p:nvPr>
        </p:nvPicPr>
        <p:blipFill>
          <a:blip r:embed="rId4"/>
          <a:stretch>
            <a:fillRect/>
          </a:stretch>
        </p:blipFill>
        <p:spPr>
          <a:xfrm>
            <a:off x="3048000" y="2719388"/>
            <a:ext cx="3048000" cy="2286000"/>
          </a:xfrm>
        </p:spPr>
      </p:pic>
      <p:sp>
        <p:nvSpPr>
          <p:cNvPr id="2" name="Date Placeholder 1"/>
          <p:cNvSpPr>
            <a:spLocks noGrp="1"/>
          </p:cNvSpPr>
          <p:nvPr>
            <p:ph type="dt" sz="half" idx="10"/>
          </p:nvPr>
        </p:nvSpPr>
        <p:spPr/>
        <p:txBody>
          <a:bodyPr/>
          <a:lstStyle/>
          <a:p>
            <a:fld id="{D90FB19E-77A4-4025-9BE9-A4B18BCCBF16}" type="datetime1">
              <a:rPr lang="en-GB" smtClean="0"/>
              <a:t>19/09/2022</a:t>
            </a:fld>
            <a:endParaRPr lang="en-US"/>
          </a:p>
        </p:txBody>
      </p:sp>
    </p:spTree>
    <p:extLst>
      <p:ext uri="{BB962C8B-B14F-4D97-AF65-F5344CB8AC3E}">
        <p14:creationId xmlns:p14="http://schemas.microsoft.com/office/powerpoint/2010/main" xmlns="" val="17369294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bwMode="auto"/>
        <p:txBody>
          <a:bodyPr wrap="square" numCol="1" anchorCtr="0" compatLnSpc="1">
            <a:prstTxWarp prst="textNoShape">
              <a:avLst/>
            </a:prstTxWarp>
          </a:bodyPr>
          <a:lstStyle/>
          <a:p>
            <a:pPr>
              <a:defRPr/>
            </a:pPr>
            <a:r>
              <a:rPr lang="ga-IE" dirty="0"/>
              <a:t>Strengths and weaknesses</a:t>
            </a:r>
          </a:p>
        </p:txBody>
      </p:sp>
      <p:sp>
        <p:nvSpPr>
          <p:cNvPr id="3" name="Date Placeholder 2"/>
          <p:cNvSpPr>
            <a:spLocks noGrp="1"/>
          </p:cNvSpPr>
          <p:nvPr>
            <p:ph type="dt" sz="half" idx="10"/>
          </p:nvPr>
        </p:nvSpPr>
        <p:spPr/>
        <p:txBody>
          <a:bodyPr/>
          <a:lstStyle/>
          <a:p>
            <a:pPr>
              <a:defRPr/>
            </a:pPr>
            <a:fld id="{FD3FAA00-FD9C-4FFF-882C-64D7C6EFEB37}" type="datetime1">
              <a:rPr lang="en-GB" smtClean="0"/>
              <a:t>19/09/2022</a:t>
            </a:fld>
            <a:endParaRPr lang="en-IE"/>
          </a:p>
        </p:txBody>
      </p:sp>
      <p:graphicFrame>
        <p:nvGraphicFramePr>
          <p:cNvPr id="2" name="Table 1"/>
          <p:cNvGraphicFramePr>
            <a:graphicFrameLocks noGrp="1"/>
          </p:cNvGraphicFramePr>
          <p:nvPr>
            <p:extLst>
              <p:ext uri="{D42A27DB-BD31-4B8C-83A1-F6EECF244321}">
                <p14:modId xmlns:p14="http://schemas.microsoft.com/office/powerpoint/2010/main" xmlns="" val="3199585816"/>
              </p:ext>
            </p:extLst>
          </p:nvPr>
        </p:nvGraphicFramePr>
        <p:xfrm>
          <a:off x="899592" y="1574513"/>
          <a:ext cx="7344816" cy="3205480"/>
        </p:xfrm>
        <a:graphic>
          <a:graphicData uri="http://schemas.openxmlformats.org/drawingml/2006/table">
            <a:tbl>
              <a:tblPr firstRow="1" bandRow="1">
                <a:tableStyleId>{E929F9F4-4A8F-4326-A1B4-22849713DDAB}</a:tableStyleId>
              </a:tblPr>
              <a:tblGrid>
                <a:gridCol w="3672408">
                  <a:extLst>
                    <a:ext uri="{9D8B030D-6E8A-4147-A177-3AD203B41FA5}">
                      <a16:colId xmlns:a16="http://schemas.microsoft.com/office/drawing/2014/main" xmlns="" val="20000"/>
                    </a:ext>
                  </a:extLst>
                </a:gridCol>
                <a:gridCol w="3672408">
                  <a:extLst>
                    <a:ext uri="{9D8B030D-6E8A-4147-A177-3AD203B41FA5}">
                      <a16:colId xmlns:a16="http://schemas.microsoft.com/office/drawing/2014/main" xmlns="" val="20001"/>
                    </a:ext>
                  </a:extLst>
                </a:gridCol>
              </a:tblGrid>
              <a:tr h="370840">
                <a:tc>
                  <a:txBody>
                    <a:bodyPr/>
                    <a:lstStyle/>
                    <a:p>
                      <a:r>
                        <a:rPr lang="en-IE" dirty="0"/>
                        <a:t>Strengths</a:t>
                      </a:r>
                    </a:p>
                  </a:txBody>
                  <a:tcPr/>
                </a:tc>
                <a:tc>
                  <a:txBody>
                    <a:bodyPr/>
                    <a:lstStyle/>
                    <a:p>
                      <a:r>
                        <a:rPr lang="ga-IE" dirty="0"/>
                        <a:t>Weaknesses</a:t>
                      </a:r>
                      <a:endParaRPr lang="en-IE"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a:t>Simple and effective</a:t>
                      </a:r>
                    </a:p>
                    <a:p>
                      <a:endParaRPr lang="en-IE" dirty="0"/>
                    </a:p>
                  </a:txBody>
                  <a:tcPr/>
                </a:tc>
                <a:tc>
                  <a:txBody>
                    <a:bodyPr/>
                    <a:lstStyle/>
                    <a:p>
                      <a:r>
                        <a:rPr lang="en-IE" dirty="0"/>
                        <a:t>Does not produce a model, which limits the ability to find novel insights in relationships among features </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a:t>Makes no assumptions about the underlying data distribution</a:t>
                      </a:r>
                    </a:p>
                  </a:txBody>
                  <a:tcPr/>
                </a:tc>
                <a:tc>
                  <a:txBody>
                    <a:bodyPr/>
                    <a:lstStyle/>
                    <a:p>
                      <a:r>
                        <a:rPr lang="en-IE" dirty="0"/>
                        <a:t>Slow classification phase</a:t>
                      </a:r>
                    </a:p>
                    <a:p>
                      <a:endParaRPr lang="en-IE"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dirty="0"/>
                        <a:t>Fast training phase</a:t>
                      </a:r>
                      <a:endParaRPr lang="en-US" dirty="0"/>
                    </a:p>
                    <a:p>
                      <a:endParaRPr lang="en-IE" dirty="0"/>
                    </a:p>
                  </a:txBody>
                  <a:tcPr/>
                </a:tc>
                <a:tc>
                  <a:txBody>
                    <a:bodyPr/>
                    <a:lstStyle/>
                    <a:p>
                      <a:r>
                        <a:rPr lang="en-IE" dirty="0"/>
                        <a:t>Requires a large amount of memory</a:t>
                      </a:r>
                    </a:p>
                  </a:txBody>
                  <a:tcPr/>
                </a:tc>
                <a:extLst>
                  <a:ext uri="{0D108BD9-81ED-4DB2-BD59-A6C34878D82A}">
                    <a16:rowId xmlns:a16="http://schemas.microsoft.com/office/drawing/2014/main" xmlns="" val="10003"/>
                  </a:ext>
                </a:extLst>
              </a:tr>
              <a:tr h="370840">
                <a:tc>
                  <a:txBody>
                    <a:bodyPr/>
                    <a:lstStyle/>
                    <a:p>
                      <a:endParaRPr lang="en-IE" dirty="0"/>
                    </a:p>
                  </a:txBody>
                  <a:tcPr/>
                </a:tc>
                <a:tc>
                  <a:txBody>
                    <a:bodyPr/>
                    <a:lstStyle/>
                    <a:p>
                      <a:r>
                        <a:rPr lang="en-IE" dirty="0"/>
                        <a:t>Categorical and missing data require additional processing</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1562167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The kNN algorithm</a:t>
            </a:r>
          </a:p>
        </p:txBody>
      </p:sp>
      <p:pic>
        <p:nvPicPr>
          <p:cNvPr id="7" name="Content Placeholder 6" descr="Screen Shot 2014-10-01 at 16.03.50.png"/>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917563" y="2916983"/>
            <a:ext cx="5308873" cy="1892397"/>
          </a:xfrm>
        </p:spPr>
      </p:pic>
      <p:sp>
        <p:nvSpPr>
          <p:cNvPr id="3" name="Date Placeholder 2"/>
          <p:cNvSpPr>
            <a:spLocks noGrp="1"/>
          </p:cNvSpPr>
          <p:nvPr>
            <p:ph type="dt" sz="half" idx="10"/>
          </p:nvPr>
        </p:nvSpPr>
        <p:spPr/>
        <p:txBody>
          <a:bodyPr/>
          <a:lstStyle/>
          <a:p>
            <a:pPr>
              <a:defRPr/>
            </a:pPr>
            <a:fld id="{4C42905B-A59D-4E08-9A5B-05A1A6810EC7}" type="datetime1">
              <a:rPr lang="en-GB" smtClean="0"/>
              <a:t>19/09/2022</a:t>
            </a:fld>
            <a:endParaRPr lang="en-IE"/>
          </a:p>
        </p:txBody>
      </p:sp>
    </p:spTree>
    <p:extLst>
      <p:ext uri="{BB962C8B-B14F-4D97-AF65-F5344CB8AC3E}">
        <p14:creationId xmlns:p14="http://schemas.microsoft.com/office/powerpoint/2010/main" xmlns="" val="3193026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4"/>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1404745" y="2841506"/>
            <a:ext cx="6334510" cy="974979"/>
          </a:xfrm>
          <a:prstGeom prst="rect">
            <a:avLst/>
          </a:prstGeom>
          <a:noFill/>
          <a:ln w="9525">
            <a:noFill/>
            <a:miter lim="800000"/>
            <a:headEnd/>
            <a:tailEnd/>
          </a:ln>
        </p:spPr>
      </p:pic>
      <p:sp>
        <p:nvSpPr>
          <p:cNvPr id="126978" name="Rectangle 2"/>
          <p:cNvSpPr>
            <a:spLocks noGrp="1"/>
          </p:cNvSpPr>
          <p:nvPr>
            <p:ph type="title"/>
          </p:nvPr>
        </p:nvSpPr>
        <p:spPr bwMode="auto"/>
        <p:txBody>
          <a:bodyPr wrap="square" numCol="1" anchorCtr="0" compatLnSpc="1">
            <a:prstTxWarp prst="textNoShape">
              <a:avLst/>
            </a:prstTxWarp>
          </a:bodyPr>
          <a:lstStyle/>
          <a:p>
            <a:pPr>
              <a:defRPr/>
            </a:pPr>
            <a:r>
              <a:rPr lang="ga-IE" dirty="0"/>
              <a:t>The kNN Algorithm – Distance </a:t>
            </a:r>
            <a:endParaRPr lang="en-US" dirty="0"/>
          </a:p>
        </p:txBody>
      </p:sp>
      <p:sp>
        <p:nvSpPr>
          <p:cNvPr id="27650" name="Rectangle 3"/>
          <p:cNvSpPr>
            <a:spLocks noGrp="1"/>
          </p:cNvSpPr>
          <p:nvPr>
            <p:ph idx="1"/>
          </p:nvPr>
        </p:nvSpPr>
        <p:spPr/>
        <p:txBody>
          <a:bodyPr>
            <a:normAutofit fontScale="70000" lnSpcReduction="20000"/>
          </a:bodyPr>
          <a:lstStyle/>
          <a:p>
            <a:r>
              <a:rPr lang="en-IE" dirty="0"/>
              <a:t>Euclidean distance is specified by the following formula, </a:t>
            </a:r>
          </a:p>
          <a:p>
            <a:pPr lvl="1"/>
            <a:r>
              <a:rPr lang="en-IE" dirty="0"/>
              <a:t>p and q are the examples to be compared</a:t>
            </a:r>
          </a:p>
          <a:p>
            <a:pPr lvl="1"/>
            <a:r>
              <a:rPr lang="en-IE" dirty="0"/>
              <a:t>each has n attributes. </a:t>
            </a:r>
          </a:p>
          <a:p>
            <a:pPr lvl="1"/>
            <a:r>
              <a:rPr lang="en-IE" dirty="0"/>
              <a:t>p</a:t>
            </a:r>
            <a:r>
              <a:rPr lang="en-IE" baseline="-25000" dirty="0"/>
              <a:t>1 </a:t>
            </a:r>
            <a:r>
              <a:rPr lang="en-IE" dirty="0"/>
              <a:t>refers to the value of the first attribute of instance p, </a:t>
            </a:r>
          </a:p>
          <a:p>
            <a:pPr lvl="1"/>
            <a:r>
              <a:rPr lang="en-IE" dirty="0"/>
              <a:t>q1 refers to the value of the first attribute of instance q</a:t>
            </a:r>
          </a:p>
          <a:p>
            <a:pPr lvl="2"/>
            <a:endParaRPr lang="ga-IE" sz="1900" dirty="0"/>
          </a:p>
          <a:p>
            <a:pPr marL="933450" lvl="2" indent="0">
              <a:buNone/>
            </a:pPr>
            <a:endParaRPr lang="en-IE" sz="1900" dirty="0"/>
          </a:p>
          <a:p>
            <a:endParaRPr lang="en-IE" dirty="0"/>
          </a:p>
          <a:p>
            <a:r>
              <a:rPr lang="en-IE" dirty="0"/>
              <a:t>We compare the values of each attribute. It’s really key that there are no values that are significantly bigger than others! Otherwise they will crowd out other attributes. For this reason, we need to normalise numerical values. </a:t>
            </a:r>
          </a:p>
          <a:p>
            <a:r>
              <a:rPr lang="en-IE" dirty="0"/>
              <a:t>Similarly, squared differences don’t make sense on multi-level categorical data, so they need to be encoded with dummy variables (see lab).</a:t>
            </a:r>
          </a:p>
          <a:p>
            <a:endParaRPr lang="en-IE" dirty="0"/>
          </a:p>
          <a:p>
            <a:endParaRPr lang="en-US" dirty="0"/>
          </a:p>
        </p:txBody>
      </p:sp>
      <p:sp>
        <p:nvSpPr>
          <p:cNvPr id="2" name="Date Placeholder 1"/>
          <p:cNvSpPr>
            <a:spLocks noGrp="1"/>
          </p:cNvSpPr>
          <p:nvPr>
            <p:ph type="dt" sz="half" idx="10"/>
          </p:nvPr>
        </p:nvSpPr>
        <p:spPr/>
        <p:txBody>
          <a:bodyPr/>
          <a:lstStyle/>
          <a:p>
            <a:pPr>
              <a:defRPr/>
            </a:pPr>
            <a:fld id="{04740079-91B2-4BFE-9888-ADE2898B1082}" type="datetime1">
              <a:rPr lang="en-GB" smtClean="0"/>
              <a:t>19/09/2022</a:t>
            </a:fld>
            <a:endParaRPr lang="en-IE"/>
          </a:p>
        </p:txBody>
      </p:sp>
    </p:spTree>
    <p:extLst>
      <p:ext uri="{BB962C8B-B14F-4D97-AF65-F5344CB8AC3E}">
        <p14:creationId xmlns:p14="http://schemas.microsoft.com/office/powerpoint/2010/main" xmlns="" val="48480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Isn’t accuracy enough?</a:t>
            </a:r>
          </a:p>
        </p:txBody>
      </p:sp>
      <p:sp>
        <p:nvSpPr>
          <p:cNvPr id="3" name="Content Placeholder 2"/>
          <p:cNvSpPr>
            <a:spLocks noGrp="1"/>
          </p:cNvSpPr>
          <p:nvPr>
            <p:ph idx="1"/>
          </p:nvPr>
        </p:nvSpPr>
        <p:spPr/>
        <p:txBody>
          <a:bodyPr>
            <a:normAutofit fontScale="62500" lnSpcReduction="20000"/>
          </a:bodyPr>
          <a:lstStyle/>
          <a:p>
            <a:r>
              <a:rPr lang="en-GB" dirty="0"/>
              <a:t>Accuracy: no. of correctly labelled instances (for a classifier) </a:t>
            </a:r>
          </a:p>
          <a:p>
            <a:endParaRPr lang="en-GB" dirty="0"/>
          </a:p>
          <a:p>
            <a:r>
              <a:rPr lang="en-GB" dirty="0"/>
              <a:t>Example: predicting a nasty, but treatable, illness</a:t>
            </a:r>
          </a:p>
          <a:p>
            <a:pPr lvl="1"/>
            <a:r>
              <a:rPr lang="en-GB" dirty="0"/>
              <a:t>1 in every 10000 people have some disposition to the illness</a:t>
            </a:r>
          </a:p>
          <a:p>
            <a:pPr lvl="1"/>
            <a:r>
              <a:rPr lang="en-GB" dirty="0"/>
              <a:t>if we detect this, it is treatable, if not it’s fatal</a:t>
            </a:r>
          </a:p>
          <a:p>
            <a:pPr lvl="1"/>
            <a:endParaRPr lang="en-GB" dirty="0"/>
          </a:p>
          <a:p>
            <a:r>
              <a:rPr lang="en-GB" dirty="0"/>
              <a:t>Assume our classifier always predicts no (it’s lazy and doesn’t consider the data) – it will be correct 99.99% of the time</a:t>
            </a:r>
          </a:p>
          <a:p>
            <a:r>
              <a:rPr lang="en-GB" dirty="0"/>
              <a:t>But it’s clearly not doing what it was designed to do, and is therefore useless</a:t>
            </a:r>
          </a:p>
          <a:p>
            <a:r>
              <a:rPr lang="en-GB" dirty="0"/>
              <a:t>This is a problem of class imbalance: when one class is (massively) more prevalent</a:t>
            </a:r>
          </a:p>
          <a:p>
            <a:endParaRPr lang="en-GB" dirty="0"/>
          </a:p>
          <a:p>
            <a:r>
              <a:rPr lang="en-GB" dirty="0"/>
              <a:t>For reasons such as this, we need other notions of performance and quality for DM and ML methods!</a:t>
            </a:r>
          </a:p>
        </p:txBody>
      </p:sp>
      <p:sp>
        <p:nvSpPr>
          <p:cNvPr id="4" name="Date Placeholder 3"/>
          <p:cNvSpPr>
            <a:spLocks noGrp="1"/>
          </p:cNvSpPr>
          <p:nvPr>
            <p:ph type="dt" sz="half" idx="10"/>
          </p:nvPr>
        </p:nvSpPr>
        <p:spPr/>
        <p:txBody>
          <a:bodyPr/>
          <a:lstStyle/>
          <a:p>
            <a:fld id="{D45D9351-393E-46B0-82A6-26D912F8B793}" type="datetime1">
              <a:rPr lang="en-GB" smtClean="0"/>
              <a:t>19/09/2022</a:t>
            </a:fld>
            <a:endParaRPr lang="en-US"/>
          </a:p>
        </p:txBody>
      </p:sp>
    </p:spTree>
    <p:extLst>
      <p:ext uri="{BB962C8B-B14F-4D97-AF65-F5344CB8AC3E}">
        <p14:creationId xmlns:p14="http://schemas.microsoft.com/office/powerpoint/2010/main" xmlns="" val="3720638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bwMode="auto"/>
        <p:txBody>
          <a:bodyPr wrap="square" numCol="1" anchorCtr="0" compatLnSpc="1">
            <a:prstTxWarp prst="textNoShape">
              <a:avLst/>
            </a:prstTxWarp>
          </a:bodyPr>
          <a:lstStyle/>
          <a:p>
            <a:pPr>
              <a:defRPr/>
            </a:pPr>
            <a:r>
              <a:rPr lang="ga-IE" dirty="0"/>
              <a:t>The kNN Algorithm – selecting k</a:t>
            </a:r>
            <a:endParaRPr lang="en-US" dirty="0"/>
          </a:p>
        </p:txBody>
      </p:sp>
      <p:sp>
        <p:nvSpPr>
          <p:cNvPr id="30722" name="Rectangle 3"/>
          <p:cNvSpPr>
            <a:spLocks noGrp="1"/>
          </p:cNvSpPr>
          <p:nvPr>
            <p:ph idx="1"/>
          </p:nvPr>
        </p:nvSpPr>
        <p:spPr/>
        <p:txBody>
          <a:bodyPr>
            <a:normAutofit fontScale="70000" lnSpcReduction="20000"/>
          </a:bodyPr>
          <a:lstStyle/>
          <a:p>
            <a:r>
              <a:rPr lang="en-IE" dirty="0"/>
              <a:t>The </a:t>
            </a:r>
            <a:r>
              <a:rPr lang="en-IE" b="1" u="sng" dirty="0"/>
              <a:t>BIG</a:t>
            </a:r>
            <a:r>
              <a:rPr lang="en-IE" b="1" dirty="0"/>
              <a:t> question</a:t>
            </a:r>
            <a:r>
              <a:rPr lang="en-IE" dirty="0"/>
              <a:t>: W</a:t>
            </a:r>
            <a:r>
              <a:rPr lang="ga-IE" dirty="0"/>
              <a:t>hat should k be?</a:t>
            </a:r>
          </a:p>
          <a:p>
            <a:pPr marL="0" indent="0">
              <a:buNone/>
            </a:pPr>
            <a:endParaRPr lang="en-IE" dirty="0"/>
          </a:p>
          <a:p>
            <a:r>
              <a:rPr lang="en-IE" dirty="0"/>
              <a:t>If we use k = 3 instead, a vote among the three nearest neighbours is needed and the majority determines the prediction. </a:t>
            </a:r>
          </a:p>
          <a:p>
            <a:endParaRPr lang="en-IE" dirty="0"/>
          </a:p>
          <a:p>
            <a:r>
              <a:rPr lang="en-IE" dirty="0"/>
              <a:t>In the case of a tie, typically random tie breaking is applied.</a:t>
            </a:r>
          </a:p>
          <a:p>
            <a:pPr lvl="1"/>
            <a:endParaRPr lang="en-IE" dirty="0"/>
          </a:p>
          <a:p>
            <a:r>
              <a:rPr lang="en-IE" dirty="0"/>
              <a:t>It’s never obvious what our K should be. So you need to try lots of values!</a:t>
            </a:r>
          </a:p>
          <a:p>
            <a:endParaRPr lang="en-IE" dirty="0"/>
          </a:p>
          <a:p>
            <a:r>
              <a:rPr lang="en-IE" dirty="0"/>
              <a:t>AND: There </a:t>
            </a:r>
            <a:r>
              <a:rPr lang="en-IE" b="1" u="sng" dirty="0"/>
              <a:t>IS NOT</a:t>
            </a:r>
            <a:r>
              <a:rPr lang="en-IE" dirty="0"/>
              <a:t> a single definitive answer as to what k should be!</a:t>
            </a:r>
            <a:endParaRPr lang="en-US" dirty="0"/>
          </a:p>
        </p:txBody>
      </p:sp>
      <p:sp>
        <p:nvSpPr>
          <p:cNvPr id="2" name="Date Placeholder 1"/>
          <p:cNvSpPr>
            <a:spLocks noGrp="1"/>
          </p:cNvSpPr>
          <p:nvPr>
            <p:ph type="dt" sz="half" idx="10"/>
          </p:nvPr>
        </p:nvSpPr>
        <p:spPr/>
        <p:txBody>
          <a:bodyPr/>
          <a:lstStyle/>
          <a:p>
            <a:pPr>
              <a:defRPr/>
            </a:pPr>
            <a:fld id="{6957BB70-0C9A-4B69-B3AE-F251D1717C83}" type="datetime1">
              <a:rPr lang="en-GB" smtClean="0"/>
              <a:t>19/09/2022</a:t>
            </a:fld>
            <a:endParaRPr lang="en-IE"/>
          </a:p>
        </p:txBody>
      </p:sp>
    </p:spTree>
    <p:extLst>
      <p:ext uri="{BB962C8B-B14F-4D97-AF65-F5344CB8AC3E}">
        <p14:creationId xmlns:p14="http://schemas.microsoft.com/office/powerpoint/2010/main" xmlns="" val="3443652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p:nvPr>
        </p:nvSpPr>
        <p:spPr bwMode="auto"/>
        <p:txBody>
          <a:bodyPr wrap="square" numCol="1" anchorCtr="0" compatLnSpc="1">
            <a:prstTxWarp prst="textNoShape">
              <a:avLst/>
            </a:prstTxWarp>
            <a:normAutofit fontScale="90000"/>
          </a:bodyPr>
          <a:lstStyle/>
          <a:p>
            <a:pPr>
              <a:defRPr/>
            </a:pPr>
            <a:r>
              <a:rPr lang="ga-IE" dirty="0"/>
              <a:t>The kNN Algorithm – decision boundary</a:t>
            </a:r>
            <a:endParaRPr lang="en-US" dirty="0"/>
          </a:p>
        </p:txBody>
      </p:sp>
      <p:sp>
        <p:nvSpPr>
          <p:cNvPr id="33794" name="Rectangle 3"/>
          <p:cNvSpPr>
            <a:spLocks noGrp="1"/>
          </p:cNvSpPr>
          <p:nvPr>
            <p:ph idx="1"/>
          </p:nvPr>
        </p:nvSpPr>
        <p:spPr/>
        <p:txBody>
          <a:bodyPr/>
          <a:lstStyle/>
          <a:p>
            <a:r>
              <a:rPr lang="en-IE" dirty="0"/>
              <a:t>Smaller values allow more complex decision boundaries that more carefully fit the training data. Too complex, however is not good!</a:t>
            </a:r>
          </a:p>
          <a:p>
            <a:endParaRPr lang="en-IE" dirty="0"/>
          </a:p>
          <a:p>
            <a:r>
              <a:rPr lang="en-IE" b="1" u="sng" dirty="0"/>
              <a:t>BUT </a:t>
            </a:r>
            <a:r>
              <a:rPr lang="en-IE" dirty="0"/>
              <a:t>we do not know whether the straight boundary or the curved boundary better represents the true underlying concept to be learned. Hence we need to experiment…</a:t>
            </a:r>
            <a:endParaRPr lang="en-US" dirty="0"/>
          </a:p>
        </p:txBody>
      </p:sp>
      <p:sp>
        <p:nvSpPr>
          <p:cNvPr id="2" name="Date Placeholder 1"/>
          <p:cNvSpPr>
            <a:spLocks noGrp="1"/>
          </p:cNvSpPr>
          <p:nvPr>
            <p:ph type="dt" sz="half" idx="10"/>
          </p:nvPr>
        </p:nvSpPr>
        <p:spPr/>
        <p:txBody>
          <a:bodyPr/>
          <a:lstStyle/>
          <a:p>
            <a:pPr>
              <a:defRPr/>
            </a:pPr>
            <a:fld id="{2865F744-0C6A-4B79-942B-D000944AFA24}" type="datetime1">
              <a:rPr lang="en-GB" smtClean="0"/>
              <a:t>19/09/2022</a:t>
            </a:fld>
            <a:endParaRPr lang="en-IE"/>
          </a:p>
        </p:txBody>
      </p:sp>
      <p:pic>
        <p:nvPicPr>
          <p:cNvPr id="33795" name="Picture 4"/>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1268586" y="3284984"/>
            <a:ext cx="7003610" cy="2964234"/>
          </a:xfrm>
          <a:prstGeom prst="rect">
            <a:avLst/>
          </a:prstGeom>
          <a:noFill/>
          <a:ln w="9525">
            <a:noFill/>
            <a:miter lim="800000"/>
            <a:headEnd/>
            <a:tailEnd/>
          </a:ln>
        </p:spPr>
      </p:pic>
    </p:spTree>
    <p:extLst>
      <p:ext uri="{BB962C8B-B14F-4D97-AF65-F5344CB8AC3E}">
        <p14:creationId xmlns:p14="http://schemas.microsoft.com/office/powerpoint/2010/main" xmlns="" val="3893268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bwMode="auto"/>
        <p:txBody>
          <a:bodyPr wrap="square" numCol="1" anchorCtr="0" compatLnSpc="1">
            <a:prstTxWarp prst="textNoShape">
              <a:avLst/>
            </a:prstTxWarp>
            <a:normAutofit fontScale="90000"/>
          </a:bodyPr>
          <a:lstStyle/>
          <a:p>
            <a:pPr>
              <a:defRPr/>
            </a:pPr>
            <a:r>
              <a:rPr lang="ga-IE" dirty="0"/>
              <a:t>The kNN Algorithm – pragmatically selecting k</a:t>
            </a:r>
            <a:endParaRPr lang="en-US" dirty="0"/>
          </a:p>
        </p:txBody>
      </p:sp>
      <p:sp>
        <p:nvSpPr>
          <p:cNvPr id="34818" name="Rectangle 3"/>
          <p:cNvSpPr>
            <a:spLocks noGrp="1"/>
          </p:cNvSpPr>
          <p:nvPr>
            <p:ph idx="1"/>
          </p:nvPr>
        </p:nvSpPr>
        <p:spPr/>
        <p:txBody>
          <a:bodyPr>
            <a:normAutofit fontScale="70000" lnSpcReduction="20000"/>
          </a:bodyPr>
          <a:lstStyle/>
          <a:p>
            <a:r>
              <a:rPr lang="en-IE" sz="2200" dirty="0"/>
              <a:t>In practice, choosing k depends on the difficulty of the concept to be learned and the number of instances in the training data. </a:t>
            </a:r>
          </a:p>
          <a:p>
            <a:pPr lvl="1"/>
            <a:r>
              <a:rPr lang="en-IE" dirty="0"/>
              <a:t>Often, k is initially set somewhere between 3 and 10. </a:t>
            </a:r>
            <a:endParaRPr lang="ga-IE" dirty="0"/>
          </a:p>
          <a:p>
            <a:pPr lvl="1"/>
            <a:r>
              <a:rPr lang="en-IE" sz="1900" dirty="0"/>
              <a:t>A common practice is to set k equal to the square root of the number of training instances or attributes. </a:t>
            </a:r>
            <a:endParaRPr lang="ga-IE" sz="1900" dirty="0"/>
          </a:p>
          <a:p>
            <a:endParaRPr lang="en-IE" sz="2200" dirty="0"/>
          </a:p>
          <a:p>
            <a:r>
              <a:rPr lang="en-IE" sz="2200" dirty="0"/>
              <a:t>May not always result in the single best k.</a:t>
            </a:r>
          </a:p>
          <a:p>
            <a:endParaRPr lang="en-IE" sz="2200" dirty="0"/>
          </a:p>
          <a:p>
            <a:r>
              <a:rPr lang="en-IE" sz="2200" dirty="0"/>
              <a:t>Alternative approaches:</a:t>
            </a:r>
          </a:p>
          <a:p>
            <a:pPr lvl="1"/>
            <a:r>
              <a:rPr lang="en-IE" dirty="0"/>
              <a:t>to test several k values on a variety of test datasets and choose the one that delivers the best classification performance. </a:t>
            </a:r>
          </a:p>
          <a:p>
            <a:pPr lvl="1"/>
            <a:r>
              <a:rPr lang="en-IE" dirty="0"/>
              <a:t>Use a </a:t>
            </a:r>
            <a:r>
              <a:rPr lang="en-IE" dirty="0" err="1"/>
              <a:t>scree</a:t>
            </a:r>
            <a:r>
              <a:rPr lang="en-IE" dirty="0"/>
              <a:t> plot</a:t>
            </a:r>
          </a:p>
          <a:p>
            <a:pPr lvl="1"/>
            <a:r>
              <a:rPr lang="en-IE" dirty="0"/>
              <a:t>Increase the size of the training set: unless the data is very noisy, larger and more representative training datasets can make the choice of k less important</a:t>
            </a:r>
            <a:endParaRPr lang="ga-IE" dirty="0"/>
          </a:p>
          <a:p>
            <a:pPr lvl="1"/>
            <a:r>
              <a:rPr lang="en-IE" dirty="0"/>
              <a:t>This is because even subtle concepts will have a sufficiently large pool of instances to vote as nearest neighbours.</a:t>
            </a:r>
          </a:p>
        </p:txBody>
      </p:sp>
      <p:sp>
        <p:nvSpPr>
          <p:cNvPr id="2" name="Date Placeholder 1"/>
          <p:cNvSpPr>
            <a:spLocks noGrp="1"/>
          </p:cNvSpPr>
          <p:nvPr>
            <p:ph type="dt" sz="half" idx="10"/>
          </p:nvPr>
        </p:nvSpPr>
        <p:spPr/>
        <p:txBody>
          <a:bodyPr/>
          <a:lstStyle/>
          <a:p>
            <a:pPr>
              <a:defRPr/>
            </a:pPr>
            <a:fld id="{16C15BDD-B139-4B32-9A87-10F1BF0A70E1}" type="datetime1">
              <a:rPr lang="en-GB" smtClean="0"/>
              <a:t>19/09/2022</a:t>
            </a:fld>
            <a:endParaRPr lang="en-IE"/>
          </a:p>
        </p:txBody>
      </p:sp>
    </p:spTree>
    <p:extLst>
      <p:ext uri="{BB962C8B-B14F-4D97-AF65-F5344CB8AC3E}">
        <p14:creationId xmlns:p14="http://schemas.microsoft.com/office/powerpoint/2010/main" xmlns="" val="362940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Classification / Co-incidence Matrix</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1269337416"/>
              </p:ext>
            </p:extLst>
          </p:nvPr>
        </p:nvGraphicFramePr>
        <p:xfrm>
          <a:off x="457200" y="1600200"/>
          <a:ext cx="8229600" cy="3325701"/>
        </p:xfrm>
        <a:graphic>
          <a:graphicData uri="http://schemas.openxmlformats.org/drawingml/2006/table">
            <a:tbl>
              <a:tblPr>
                <a:tableStyleId>{E929F9F4-4A8F-4326-A1B4-22849713DDAB}</a:tableStyleId>
              </a:tblPr>
              <a:tblGrid>
                <a:gridCol w="435734">
                  <a:extLst>
                    <a:ext uri="{9D8B030D-6E8A-4147-A177-3AD203B41FA5}">
                      <a16:colId xmlns:a16="http://schemas.microsoft.com/office/drawing/2014/main" xmlns="" val="20000"/>
                    </a:ext>
                  </a:extLst>
                </a:gridCol>
                <a:gridCol w="493133">
                  <a:extLst>
                    <a:ext uri="{9D8B030D-6E8A-4147-A177-3AD203B41FA5}">
                      <a16:colId xmlns:a16="http://schemas.microsoft.com/office/drawing/2014/main" xmlns="" val="20001"/>
                    </a:ext>
                  </a:extLst>
                </a:gridCol>
                <a:gridCol w="3587720">
                  <a:extLst>
                    <a:ext uri="{9D8B030D-6E8A-4147-A177-3AD203B41FA5}">
                      <a16:colId xmlns:a16="http://schemas.microsoft.com/office/drawing/2014/main" xmlns="" val="20002"/>
                    </a:ext>
                  </a:extLst>
                </a:gridCol>
                <a:gridCol w="3713013">
                  <a:extLst>
                    <a:ext uri="{9D8B030D-6E8A-4147-A177-3AD203B41FA5}">
                      <a16:colId xmlns:a16="http://schemas.microsoft.com/office/drawing/2014/main" xmlns="" val="20003"/>
                    </a:ext>
                  </a:extLst>
                </a:gridCol>
              </a:tblGrid>
              <a:tr h="405268">
                <a:tc rowSpan="2" gridSpan="2">
                  <a:txBody>
                    <a:bodyPr/>
                    <a:lstStyle/>
                    <a:p>
                      <a:pPr algn="ctr"/>
                      <a:endParaRPr lang="en-GB" dirty="0"/>
                    </a:p>
                  </a:txBody>
                  <a:tcPr marL="90050" marR="9005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r>
                        <a:rPr lang="en-GB" dirty="0"/>
                        <a:t>True Class</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GB" dirty="0"/>
                    </a:p>
                  </a:txBody>
                  <a:tcPr/>
                </a:tc>
                <a:extLst>
                  <a:ext uri="{0D108BD9-81ED-4DB2-BD59-A6C34878D82A}">
                    <a16:rowId xmlns:a16="http://schemas.microsoft.com/office/drawing/2014/main" xmlns="" val="10000"/>
                  </a:ext>
                </a:extLst>
              </a:tr>
              <a:tr h="428171">
                <a:tc gridSpan="2"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Positive </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Negative</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1"/>
                  </a:ext>
                </a:extLst>
              </a:tr>
              <a:tr h="1246131">
                <a:tc rowSpan="2">
                  <a:txBody>
                    <a:bodyPr/>
                    <a:lstStyle/>
                    <a:p>
                      <a:pPr algn="ctr"/>
                      <a:r>
                        <a:rPr lang="en-GB" dirty="0"/>
                        <a:t>Predicted Class</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Positive</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r>
                        <a:rPr lang="en-GB" dirty="0"/>
                        <a:t>True Positive Count</a:t>
                      </a:r>
                      <a:r>
                        <a:rPr lang="en-GB" baseline="0" dirty="0"/>
                        <a:t> (TP)</a:t>
                      </a: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r>
                        <a:rPr lang="en-GB" dirty="0"/>
                        <a:t>False Positive</a:t>
                      </a:r>
                      <a:r>
                        <a:rPr lang="en-GB" baseline="0" dirty="0"/>
                        <a:t> Count (FP)</a:t>
                      </a: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2"/>
                  </a:ext>
                </a:extLst>
              </a:tr>
              <a:tr h="1246131">
                <a:tc vMerge="1">
                  <a:txBody>
                    <a:bodyPr/>
                    <a:lstStyle/>
                    <a:p>
                      <a:endParaRPr lang="en-GB" dirty="0"/>
                    </a:p>
                  </a:txBody>
                  <a:tcPr/>
                </a:tc>
                <a:tc>
                  <a:txBody>
                    <a:bodyPr/>
                    <a:lstStyle/>
                    <a:p>
                      <a:pPr algn="ctr"/>
                      <a:r>
                        <a:rPr lang="en-GB" dirty="0"/>
                        <a:t>Negative</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r>
                        <a:rPr lang="en-GB" dirty="0"/>
                        <a:t>False Negative Count (FN)</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r>
                        <a:rPr lang="en-GB" dirty="0"/>
                        <a:t>True Negative Count (TN)</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4" name="Date Placeholder 3"/>
          <p:cNvSpPr>
            <a:spLocks noGrp="1"/>
          </p:cNvSpPr>
          <p:nvPr>
            <p:ph type="dt" sz="half" idx="10"/>
          </p:nvPr>
        </p:nvSpPr>
        <p:spPr/>
        <p:txBody>
          <a:bodyPr/>
          <a:lstStyle/>
          <a:p>
            <a:fld id="{EB17C60C-B005-42C2-ACB1-BC4E275553AB}" type="datetime1">
              <a:rPr lang="en-GB" smtClean="0"/>
              <a:t>19/09/2022</a:t>
            </a:fld>
            <a:endParaRPr lang="en-US"/>
          </a:p>
        </p:txBody>
      </p:sp>
      <p:sp>
        <p:nvSpPr>
          <p:cNvPr id="8" name="TextBox 7"/>
          <p:cNvSpPr txBox="1"/>
          <p:nvPr/>
        </p:nvSpPr>
        <p:spPr>
          <a:xfrm>
            <a:off x="390525" y="4811486"/>
            <a:ext cx="8358188" cy="1200329"/>
          </a:xfrm>
          <a:prstGeom prst="rect">
            <a:avLst/>
          </a:prstGeom>
          <a:noFill/>
        </p:spPr>
        <p:txBody>
          <a:bodyPr wrap="square" rtlCol="0">
            <a:spAutoFit/>
          </a:bodyPr>
          <a:lstStyle/>
          <a:p>
            <a:r>
              <a:rPr lang="en-GB" dirty="0">
                <a:solidFill>
                  <a:schemeClr val="bg1"/>
                </a:solidFill>
              </a:rPr>
              <a:t>Using the values in this table we can compute most useful measures of performance</a:t>
            </a:r>
          </a:p>
          <a:p>
            <a:endParaRPr lang="en-GB" dirty="0">
              <a:solidFill>
                <a:schemeClr val="bg1"/>
              </a:solidFill>
            </a:endParaRPr>
          </a:p>
          <a:p>
            <a:r>
              <a:rPr lang="en-GB" dirty="0">
                <a:solidFill>
                  <a:schemeClr val="bg1"/>
                </a:solidFill>
              </a:rPr>
              <a:t>Note this is currently a two-class classification problem</a:t>
            </a:r>
          </a:p>
        </p:txBody>
      </p:sp>
    </p:spTree>
    <p:extLst>
      <p:ext uri="{BB962C8B-B14F-4D97-AF65-F5344CB8AC3E}">
        <p14:creationId xmlns:p14="http://schemas.microsoft.com/office/powerpoint/2010/main" xmlns="" val="373606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Classification / Co-incidence Matrix Example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2474894532"/>
              </p:ext>
            </p:extLst>
          </p:nvPr>
        </p:nvGraphicFramePr>
        <p:xfrm>
          <a:off x="457200" y="1600200"/>
          <a:ext cx="8229600" cy="2494280"/>
        </p:xfrm>
        <a:graphic>
          <a:graphicData uri="http://schemas.openxmlformats.org/drawingml/2006/table">
            <a:tbl>
              <a:tblPr>
                <a:tableStyleId>{E929F9F4-4A8F-4326-A1B4-22849713DDAB}</a:tableStyleId>
              </a:tblPr>
              <a:tblGrid>
                <a:gridCol w="1645920">
                  <a:extLst>
                    <a:ext uri="{9D8B030D-6E8A-4147-A177-3AD203B41FA5}">
                      <a16:colId xmlns:a16="http://schemas.microsoft.com/office/drawing/2014/main" xmlns="" val="20000"/>
                    </a:ext>
                  </a:extLst>
                </a:gridCol>
                <a:gridCol w="1645920">
                  <a:extLst>
                    <a:ext uri="{9D8B030D-6E8A-4147-A177-3AD203B41FA5}">
                      <a16:colId xmlns:a16="http://schemas.microsoft.com/office/drawing/2014/main" xmlns="" val="20001"/>
                    </a:ext>
                  </a:extLst>
                </a:gridCol>
                <a:gridCol w="1645920">
                  <a:extLst>
                    <a:ext uri="{9D8B030D-6E8A-4147-A177-3AD203B41FA5}">
                      <a16:colId xmlns:a16="http://schemas.microsoft.com/office/drawing/2014/main" xmlns="" val="20002"/>
                    </a:ext>
                  </a:extLst>
                </a:gridCol>
                <a:gridCol w="1645920">
                  <a:extLst>
                    <a:ext uri="{9D8B030D-6E8A-4147-A177-3AD203B41FA5}">
                      <a16:colId xmlns:a16="http://schemas.microsoft.com/office/drawing/2014/main" xmlns="" val="20003"/>
                    </a:ext>
                  </a:extLst>
                </a:gridCol>
                <a:gridCol w="1645920">
                  <a:extLst>
                    <a:ext uri="{9D8B030D-6E8A-4147-A177-3AD203B41FA5}">
                      <a16:colId xmlns:a16="http://schemas.microsoft.com/office/drawing/2014/main" xmlns="" val="20004"/>
                    </a:ext>
                  </a:extLst>
                </a:gridCol>
              </a:tblGrid>
              <a:tr h="370840">
                <a:tc rowSpan="2" gridSpan="2">
                  <a:txBody>
                    <a:bodyPr/>
                    <a:lstStyle/>
                    <a:p>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GB"/>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r>
                        <a:rPr lang="en-GB" dirty="0"/>
                        <a:t>Actual Classification of Classes in the dataset</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5">
                  <a:txBody>
                    <a:bodyPr/>
                    <a:lstStyle/>
                    <a:p>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0"/>
                  </a:ext>
                </a:extLst>
              </a:tr>
              <a:tr h="370840">
                <a:tc gridSpan="2"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1</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2</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1"/>
                  </a:ext>
                </a:extLst>
              </a:tr>
              <a:tr h="370840">
                <a:tc rowSpan="2">
                  <a:txBody>
                    <a:bodyPr/>
                    <a:lstStyle/>
                    <a:p>
                      <a:pPr algn="ctr"/>
                      <a:r>
                        <a:rPr lang="en-GB" dirty="0"/>
                        <a:t>Model Classification</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1</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674</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a:txBody>
                    <a:bodyPr/>
                    <a:lstStyle/>
                    <a:p>
                      <a:pPr algn="ctr"/>
                      <a:r>
                        <a:rPr lang="en-GB" dirty="0"/>
                        <a:t>91</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2"/>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2</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89</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146</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3"/>
                  </a:ext>
                </a:extLst>
              </a:tr>
              <a:tr h="370840">
                <a:tc rowSpan="2">
                  <a:txBody>
                    <a:bodyPr/>
                    <a:lstStyle/>
                    <a:p>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Probability</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0.76</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0.24</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4"/>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Accuracy</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0.88</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0.62</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0.82</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4" name="Date Placeholder 3"/>
          <p:cNvSpPr>
            <a:spLocks noGrp="1"/>
          </p:cNvSpPr>
          <p:nvPr>
            <p:ph type="dt" sz="half" idx="10"/>
          </p:nvPr>
        </p:nvSpPr>
        <p:spPr/>
        <p:txBody>
          <a:bodyPr/>
          <a:lstStyle/>
          <a:p>
            <a:fld id="{5F8C39DF-322A-45B2-B3B8-E193D82E451A}" type="datetime1">
              <a:rPr lang="en-GB" smtClean="0"/>
              <a:t>19/09/2022</a:t>
            </a:fld>
            <a:endParaRPr lang="en-US"/>
          </a:p>
        </p:txBody>
      </p:sp>
      <p:sp>
        <p:nvSpPr>
          <p:cNvPr id="8" name="Content Placeholder 2"/>
          <p:cNvSpPr txBox="1">
            <a:spLocks/>
          </p:cNvSpPr>
          <p:nvPr/>
        </p:nvSpPr>
        <p:spPr bwMode="auto">
          <a:xfrm>
            <a:off x="392113" y="4063683"/>
            <a:ext cx="8356600" cy="20291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14325" indent="-314325" algn="l" rtl="0" eaLnBrk="1" fontAlgn="base" hangingPunct="1">
              <a:spcBef>
                <a:spcPct val="20000"/>
              </a:spcBef>
              <a:spcAft>
                <a:spcPct val="0"/>
              </a:spcAft>
              <a:buClrTx/>
              <a:buFont typeface="Wingdings" charset="2"/>
              <a:buChar char="§"/>
              <a:defRPr sz="2000" baseline="0">
                <a:solidFill>
                  <a:schemeClr val="bg1"/>
                </a:solidFill>
                <a:latin typeface="+mn-lt"/>
                <a:ea typeface="+mn-ea"/>
                <a:cs typeface="+mn-cs"/>
              </a:defRPr>
            </a:lvl1pPr>
            <a:lvl2pPr marL="790575" indent="-314325" algn="l" rtl="0" eaLnBrk="1" fontAlgn="base" hangingPunct="1">
              <a:spcBef>
                <a:spcPct val="20000"/>
              </a:spcBef>
              <a:spcAft>
                <a:spcPct val="0"/>
              </a:spcAft>
              <a:buClrTx/>
              <a:buFont typeface="Wingdings" charset="2"/>
              <a:buChar char="§"/>
              <a:defRPr>
                <a:solidFill>
                  <a:schemeClr val="bg1"/>
                </a:solidFill>
                <a:latin typeface="+mn-lt"/>
              </a:defRPr>
            </a:lvl2pPr>
            <a:lvl3pPr marL="1209675" indent="-276225" algn="l" rtl="0" eaLnBrk="1" fontAlgn="base" hangingPunct="1">
              <a:spcBef>
                <a:spcPct val="20000"/>
              </a:spcBef>
              <a:spcAft>
                <a:spcPct val="0"/>
              </a:spcAft>
              <a:buClrTx/>
              <a:buFont typeface="Wingdings" charset="2"/>
              <a:buChar char="§"/>
              <a:defRPr sz="1600">
                <a:solidFill>
                  <a:schemeClr val="bg1"/>
                </a:solidFill>
                <a:latin typeface="+mn-lt"/>
              </a:defRPr>
            </a:lvl3pPr>
            <a:lvl4pPr marL="1657350" indent="-276225" algn="l" rtl="0" eaLnBrk="1" fontAlgn="base" hangingPunct="1">
              <a:spcBef>
                <a:spcPct val="20000"/>
              </a:spcBef>
              <a:spcAft>
                <a:spcPct val="0"/>
              </a:spcAft>
              <a:buClrTx/>
              <a:buFont typeface="Wingdings" charset="2"/>
              <a:buChar char="§"/>
              <a:defRPr sz="1600" baseline="0">
                <a:solidFill>
                  <a:schemeClr val="bg1"/>
                </a:solidFill>
                <a:latin typeface="+mn-lt"/>
              </a:defRPr>
            </a:lvl4pPr>
            <a:lvl5pPr marL="2095500" indent="-276225" algn="l" rtl="0" eaLnBrk="1" fontAlgn="base" hangingPunct="1">
              <a:spcBef>
                <a:spcPct val="20000"/>
              </a:spcBef>
              <a:spcAft>
                <a:spcPct val="0"/>
              </a:spcAft>
              <a:buClrTx/>
              <a:buFont typeface="Wingdings" charset="2"/>
              <a:buChar char="§"/>
              <a:defRPr sz="1600" baseline="0">
                <a:solidFill>
                  <a:schemeClr val="bg1"/>
                </a:solidFill>
                <a:latin typeface="+mn-lt"/>
              </a:defRPr>
            </a:lvl5pPr>
            <a:lvl6pPr marL="2514600" indent="-228600" algn="l" rtl="0" eaLnBrk="1" fontAlgn="base" hangingPunct="1">
              <a:spcBef>
                <a:spcPct val="20000"/>
              </a:spcBef>
              <a:spcAft>
                <a:spcPct val="0"/>
              </a:spcAft>
              <a:buSzPct val="60000"/>
              <a:buBlip>
                <a:blip r:embed="rId2"/>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2"/>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2"/>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2"/>
              </a:buBlip>
              <a:defRPr sz="1400">
                <a:solidFill>
                  <a:schemeClr val="tx1"/>
                </a:solidFill>
                <a:latin typeface="+mn-lt"/>
              </a:defRPr>
            </a:lvl9pPr>
          </a:lstStyle>
          <a:p>
            <a:r>
              <a:rPr lang="en-GB" sz="1800" dirty="0"/>
              <a:t>True Positive Rate: 88%; True Negative Rate: 62%</a:t>
            </a:r>
          </a:p>
          <a:p>
            <a:pPr lvl="1"/>
            <a:r>
              <a:rPr lang="en-GB" sz="1600" dirty="0"/>
              <a:t>So we are better at identifying positives than negatives</a:t>
            </a:r>
          </a:p>
          <a:p>
            <a:endParaRPr lang="en-GB" sz="1800" dirty="0"/>
          </a:p>
          <a:p>
            <a:r>
              <a:rPr lang="en-GB" sz="1800" dirty="0"/>
              <a:t>Overall accuracy: 82%</a:t>
            </a:r>
          </a:p>
          <a:p>
            <a:endParaRPr lang="en-GB" sz="1800" dirty="0"/>
          </a:p>
          <a:p>
            <a:r>
              <a:rPr lang="en-GB" sz="1800" dirty="0"/>
              <a:t>Notice a disparity in the number of TPs and TNs – we will capture this later</a:t>
            </a:r>
          </a:p>
          <a:p>
            <a:endParaRPr lang="en-GB" sz="1800" dirty="0"/>
          </a:p>
        </p:txBody>
      </p:sp>
    </p:spTree>
    <p:extLst>
      <p:ext uri="{BB962C8B-B14F-4D97-AF65-F5344CB8AC3E}">
        <p14:creationId xmlns:p14="http://schemas.microsoft.com/office/powerpoint/2010/main" xmlns="" val="1699227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Classification / Co-incidence Matrix</a:t>
            </a:r>
          </a:p>
        </p:txBody>
      </p:sp>
      <p:sp>
        <p:nvSpPr>
          <p:cNvPr id="3" name="Content Placeholder 2"/>
          <p:cNvSpPr>
            <a:spLocks noGrp="1"/>
          </p:cNvSpPr>
          <p:nvPr>
            <p:ph idx="1"/>
          </p:nvPr>
        </p:nvSpPr>
        <p:spPr/>
        <p:txBody>
          <a:bodyPr>
            <a:normAutofit fontScale="77500" lnSpcReduction="20000"/>
          </a:bodyPr>
          <a:lstStyle/>
          <a:p>
            <a:r>
              <a:rPr lang="en-GB" dirty="0"/>
              <a:t>Simply put:</a:t>
            </a:r>
          </a:p>
          <a:p>
            <a:pPr lvl="1"/>
            <a:r>
              <a:rPr lang="en-GB" dirty="0"/>
              <a:t>Numbers on the diagonal from top left to bottom right are correct decisions</a:t>
            </a:r>
          </a:p>
          <a:p>
            <a:pPr lvl="1"/>
            <a:r>
              <a:rPr lang="en-GB" dirty="0"/>
              <a:t>Everything else is an error</a:t>
            </a:r>
          </a:p>
          <a:p>
            <a:pPr lvl="1"/>
            <a:endParaRPr lang="en-GB" dirty="0"/>
          </a:p>
          <a:p>
            <a:r>
              <a:rPr lang="en-GB" dirty="0"/>
              <a:t>Using these numbers we can compute the:</a:t>
            </a:r>
          </a:p>
          <a:p>
            <a:pPr lvl="1"/>
            <a:r>
              <a:rPr lang="en-GB" dirty="0"/>
              <a:t>True positive rate (also called hit rate, or recall): TP / (TP + FN)</a:t>
            </a:r>
          </a:p>
          <a:p>
            <a:pPr lvl="1"/>
            <a:r>
              <a:rPr lang="en-GB" dirty="0"/>
              <a:t>False positive rate (also called false alarm rate): TN / (TN + FP)</a:t>
            </a:r>
          </a:p>
          <a:p>
            <a:pPr lvl="1"/>
            <a:r>
              <a:rPr lang="en-GB" dirty="0"/>
              <a:t>Accuracy: (TP + TN) / (TP + TN + FP + FN)</a:t>
            </a:r>
          </a:p>
          <a:p>
            <a:pPr lvl="1"/>
            <a:r>
              <a:rPr lang="en-GB" dirty="0"/>
              <a:t>Error Rate: 1 – accuracy or (FP + FN) / (TP + TN + FP + FN)</a:t>
            </a:r>
          </a:p>
          <a:p>
            <a:pPr lvl="1"/>
            <a:r>
              <a:rPr lang="en-GB" dirty="0"/>
              <a:t>Precision: TP / (TP + FP)</a:t>
            </a:r>
          </a:p>
          <a:p>
            <a:pPr lvl="1"/>
            <a:r>
              <a:rPr lang="en-GB" dirty="0"/>
              <a:t>Recall: TP / (TP + FN)</a:t>
            </a:r>
          </a:p>
          <a:p>
            <a:pPr lvl="1"/>
            <a:r>
              <a:rPr lang="en-GB" dirty="0"/>
              <a:t>F-measure:  2 / ( (1 / Precision) + (1 / Recall) )</a:t>
            </a:r>
          </a:p>
          <a:p>
            <a:pPr lvl="1"/>
            <a:endParaRPr lang="en-GB" dirty="0"/>
          </a:p>
        </p:txBody>
      </p:sp>
      <p:sp>
        <p:nvSpPr>
          <p:cNvPr id="4" name="Date Placeholder 3"/>
          <p:cNvSpPr>
            <a:spLocks noGrp="1"/>
          </p:cNvSpPr>
          <p:nvPr>
            <p:ph type="dt" sz="half" idx="10"/>
          </p:nvPr>
        </p:nvSpPr>
        <p:spPr/>
        <p:txBody>
          <a:bodyPr/>
          <a:lstStyle/>
          <a:p>
            <a:fld id="{2037AAEF-2FA3-4F25-83ED-478055D2E5A0}" type="datetime1">
              <a:rPr lang="en-GB" smtClean="0"/>
              <a:t>19/09/2022</a:t>
            </a:fld>
            <a:endParaRPr lang="en-US"/>
          </a:p>
        </p:txBody>
      </p:sp>
    </p:spTree>
    <p:extLst>
      <p:ext uri="{BB962C8B-B14F-4D97-AF65-F5344CB8AC3E}">
        <p14:creationId xmlns:p14="http://schemas.microsoft.com/office/powerpoint/2010/main" xmlns="" val="323040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Classification / Co-incidence Matrix: multi-class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4210838477"/>
              </p:ext>
            </p:extLst>
          </p:nvPr>
        </p:nvGraphicFramePr>
        <p:xfrm>
          <a:off x="457200" y="1600200"/>
          <a:ext cx="8229600" cy="4571832"/>
        </p:xfrm>
        <a:graphic>
          <a:graphicData uri="http://schemas.openxmlformats.org/drawingml/2006/table">
            <a:tbl>
              <a:tblPr>
                <a:tableStyleId>{E929F9F4-4A8F-4326-A1B4-22849713DDAB}</a:tableStyleId>
              </a:tblPr>
              <a:tblGrid>
                <a:gridCol w="435734">
                  <a:extLst>
                    <a:ext uri="{9D8B030D-6E8A-4147-A177-3AD203B41FA5}">
                      <a16:colId xmlns:a16="http://schemas.microsoft.com/office/drawing/2014/main" xmlns="" val="20000"/>
                    </a:ext>
                  </a:extLst>
                </a:gridCol>
                <a:gridCol w="428812">
                  <a:extLst>
                    <a:ext uri="{9D8B030D-6E8A-4147-A177-3AD203B41FA5}">
                      <a16:colId xmlns:a16="http://schemas.microsoft.com/office/drawing/2014/main" xmlns="" val="20001"/>
                    </a:ext>
                  </a:extLst>
                </a:gridCol>
                <a:gridCol w="2422782">
                  <a:extLst>
                    <a:ext uri="{9D8B030D-6E8A-4147-A177-3AD203B41FA5}">
                      <a16:colId xmlns:a16="http://schemas.microsoft.com/office/drawing/2014/main" xmlns="" val="20002"/>
                    </a:ext>
                  </a:extLst>
                </a:gridCol>
                <a:gridCol w="2672923">
                  <a:extLst>
                    <a:ext uri="{9D8B030D-6E8A-4147-A177-3AD203B41FA5}">
                      <a16:colId xmlns:a16="http://schemas.microsoft.com/office/drawing/2014/main" xmlns="" val="20003"/>
                    </a:ext>
                  </a:extLst>
                </a:gridCol>
                <a:gridCol w="2269349">
                  <a:extLst>
                    <a:ext uri="{9D8B030D-6E8A-4147-A177-3AD203B41FA5}">
                      <a16:colId xmlns:a16="http://schemas.microsoft.com/office/drawing/2014/main" xmlns="" val="20004"/>
                    </a:ext>
                  </a:extLst>
                </a:gridCol>
              </a:tblGrid>
              <a:tr h="405268">
                <a:tc rowSpan="2" gridSpan="2">
                  <a:txBody>
                    <a:bodyPr/>
                    <a:lstStyle/>
                    <a:p>
                      <a:pPr algn="ctr"/>
                      <a:endParaRPr lang="en-GB" dirty="0"/>
                    </a:p>
                  </a:txBody>
                  <a:tcPr marL="90050" marR="90050">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3">
                  <a:txBody>
                    <a:bodyPr/>
                    <a:lstStyle/>
                    <a:p>
                      <a:pPr algn="ctr"/>
                      <a:r>
                        <a:rPr lang="en-GB" dirty="0"/>
                        <a:t>True Class</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GB" dirty="0"/>
                    </a:p>
                  </a:txBody>
                  <a:tcPr/>
                </a:tc>
                <a:tc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0"/>
                  </a:ext>
                </a:extLst>
              </a:tr>
              <a:tr h="428171">
                <a:tc gridSpan="2"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A</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B</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a:t>
                      </a:r>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1"/>
                  </a:ext>
                </a:extLst>
              </a:tr>
              <a:tr h="1246131">
                <a:tc rowSpan="3">
                  <a:txBody>
                    <a:bodyPr/>
                    <a:lstStyle/>
                    <a:p>
                      <a:pPr algn="ctr"/>
                      <a:r>
                        <a:rPr lang="en-GB" dirty="0"/>
                        <a:t>Predicted Class</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A</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2"/>
                  </a:ext>
                </a:extLst>
              </a:tr>
              <a:tr h="1246131">
                <a:tc vMerge="1">
                  <a:txBody>
                    <a:bodyPr/>
                    <a:lstStyle/>
                    <a:p>
                      <a:endParaRPr lang="en-GB" dirty="0"/>
                    </a:p>
                  </a:txBody>
                  <a:tcPr/>
                </a:tc>
                <a:tc>
                  <a:txBody>
                    <a:bodyPr/>
                    <a:lstStyle/>
                    <a:p>
                      <a:pPr algn="ctr"/>
                      <a:r>
                        <a:rPr lang="en-GB" dirty="0"/>
                        <a:t>B</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3"/>
                  </a:ext>
                </a:extLst>
              </a:tr>
              <a:tr h="1246131">
                <a:tc vMerge="1">
                  <a:txBody>
                    <a:bodyPr/>
                    <a:lstStyle/>
                    <a:p>
                      <a:pPr algn="ctr"/>
                      <a:endParaRPr lang="en-GB" dirty="0"/>
                    </a:p>
                  </a:txBody>
                  <a:tcPr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a:t>
                      </a:r>
                    </a:p>
                  </a:txBody>
                  <a:tcPr marL="90050" marR="90050"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endParaRPr lang="en-GB" dirty="0"/>
                    </a:p>
                  </a:txBody>
                  <a:tcPr marL="90050" marR="900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4" name="Date Placeholder 3"/>
          <p:cNvSpPr>
            <a:spLocks noGrp="1"/>
          </p:cNvSpPr>
          <p:nvPr>
            <p:ph type="dt" sz="half" idx="10"/>
          </p:nvPr>
        </p:nvSpPr>
        <p:spPr/>
        <p:txBody>
          <a:bodyPr/>
          <a:lstStyle/>
          <a:p>
            <a:fld id="{C2E393A7-B47A-49FE-A77E-57CA7BF3B757}" type="datetime1">
              <a:rPr lang="en-GB" smtClean="0"/>
              <a:t>19/09/2022</a:t>
            </a:fld>
            <a:endParaRPr lang="en-US"/>
          </a:p>
        </p:txBody>
      </p:sp>
      <p:pic>
        <p:nvPicPr>
          <p:cNvPr id="8" name="Picture 7" descr="Facebook-lik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83476" y="2086107"/>
            <a:ext cx="905714" cy="842477"/>
          </a:xfrm>
          <a:prstGeom prst="rect">
            <a:avLst/>
          </a:prstGeom>
        </p:spPr>
      </p:pic>
      <p:pic>
        <p:nvPicPr>
          <p:cNvPr id="9" name="Picture 8" descr="Facebook-lik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V="1">
            <a:off x="4552505" y="2354616"/>
            <a:ext cx="905714" cy="842477"/>
          </a:xfrm>
          <a:prstGeom prst="rect">
            <a:avLst/>
          </a:prstGeom>
        </p:spPr>
      </p:pic>
      <p:pic>
        <p:nvPicPr>
          <p:cNvPr id="10" name="Picture 9" descr="Facebook-lik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V="1">
            <a:off x="7121534" y="2354616"/>
            <a:ext cx="905714" cy="842477"/>
          </a:xfrm>
          <a:prstGeom prst="rect">
            <a:avLst/>
          </a:prstGeom>
        </p:spPr>
      </p:pic>
      <p:pic>
        <p:nvPicPr>
          <p:cNvPr id="11" name="Picture 10" descr="Facebook-lik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V="1">
            <a:off x="1972033" y="3635610"/>
            <a:ext cx="905714" cy="842477"/>
          </a:xfrm>
          <a:prstGeom prst="rect">
            <a:avLst/>
          </a:prstGeom>
        </p:spPr>
      </p:pic>
      <p:pic>
        <p:nvPicPr>
          <p:cNvPr id="12" name="Picture 11" descr="Facebook-lik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41062" y="3345330"/>
            <a:ext cx="905714" cy="842477"/>
          </a:xfrm>
          <a:prstGeom prst="rect">
            <a:avLst/>
          </a:prstGeom>
        </p:spPr>
      </p:pic>
      <p:pic>
        <p:nvPicPr>
          <p:cNvPr id="13" name="Picture 12" descr="Facebook-lik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V="1">
            <a:off x="7110091" y="3635610"/>
            <a:ext cx="905714" cy="842477"/>
          </a:xfrm>
          <a:prstGeom prst="rect">
            <a:avLst/>
          </a:prstGeom>
        </p:spPr>
      </p:pic>
      <p:pic>
        <p:nvPicPr>
          <p:cNvPr id="14" name="Picture 13" descr="Facebook-lik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V="1">
            <a:off x="1960590" y="4880319"/>
            <a:ext cx="905714" cy="842477"/>
          </a:xfrm>
          <a:prstGeom prst="rect">
            <a:avLst/>
          </a:prstGeom>
        </p:spPr>
      </p:pic>
      <p:pic>
        <p:nvPicPr>
          <p:cNvPr id="15" name="Picture 14" descr="Facebook-lik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flipV="1">
            <a:off x="4529619" y="4880319"/>
            <a:ext cx="905714" cy="842477"/>
          </a:xfrm>
          <a:prstGeom prst="rect">
            <a:avLst/>
          </a:prstGeom>
        </p:spPr>
      </p:pic>
      <p:pic>
        <p:nvPicPr>
          <p:cNvPr id="16" name="Picture 15" descr="Facebook-like.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98648" y="4561011"/>
            <a:ext cx="905714" cy="842477"/>
          </a:xfrm>
          <a:prstGeom prst="rect">
            <a:avLst/>
          </a:prstGeom>
        </p:spPr>
      </p:pic>
    </p:spTree>
    <p:extLst>
      <p:ext uri="{BB962C8B-B14F-4D97-AF65-F5344CB8AC3E}">
        <p14:creationId xmlns:p14="http://schemas.microsoft.com/office/powerpoint/2010/main" xmlns="" val="256180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Classification / Co-incidence Matrix: multi-class</a:t>
            </a:r>
          </a:p>
        </p:txBody>
      </p:sp>
      <p:sp>
        <p:nvSpPr>
          <p:cNvPr id="3" name="Content Placeholder 2"/>
          <p:cNvSpPr>
            <a:spLocks noGrp="1"/>
          </p:cNvSpPr>
          <p:nvPr>
            <p:ph idx="1"/>
          </p:nvPr>
        </p:nvSpPr>
        <p:spPr/>
        <p:txBody>
          <a:bodyPr>
            <a:normAutofit fontScale="77500" lnSpcReduction="20000"/>
          </a:bodyPr>
          <a:lstStyle/>
          <a:p>
            <a:r>
              <a:rPr lang="en-GB" dirty="0"/>
              <a:t>Things get more complex here: terminology becomes limited to:</a:t>
            </a:r>
          </a:p>
          <a:p>
            <a:pPr lvl="1"/>
            <a:r>
              <a:rPr lang="en-GB" dirty="0"/>
              <a:t>True Classification </a:t>
            </a:r>
            <a:r>
              <a:rPr lang="en-GB" dirty="0" err="1"/>
              <a:t>Rate</a:t>
            </a:r>
            <a:r>
              <a:rPr lang="en-GB" baseline="-25000" dirty="0" err="1"/>
              <a:t>i</a:t>
            </a:r>
            <a:endParaRPr lang="en-GB" dirty="0"/>
          </a:p>
          <a:p>
            <a:pPr lvl="1"/>
            <a:endParaRPr lang="en-GB" dirty="0"/>
          </a:p>
          <a:p>
            <a:pPr lvl="1"/>
            <a:endParaRPr lang="en-GB" dirty="0"/>
          </a:p>
          <a:p>
            <a:pPr lvl="1"/>
            <a:endParaRPr lang="en-GB" dirty="0"/>
          </a:p>
          <a:p>
            <a:pPr lvl="1"/>
            <a:endParaRPr lang="en-GB" dirty="0"/>
          </a:p>
          <a:p>
            <a:pPr lvl="1"/>
            <a:r>
              <a:rPr lang="en-GB" dirty="0"/>
              <a:t>Overall Classifier </a:t>
            </a:r>
            <a:r>
              <a:rPr lang="en-GB" dirty="0" err="1"/>
              <a:t>Accuracy</a:t>
            </a:r>
            <a:r>
              <a:rPr lang="en-GB" baseline="-25000" dirty="0" err="1"/>
              <a:t>i</a:t>
            </a:r>
            <a:endParaRPr lang="en-GB" dirty="0"/>
          </a:p>
          <a:p>
            <a:pPr lvl="1"/>
            <a:endParaRPr lang="en-GB" dirty="0"/>
          </a:p>
          <a:p>
            <a:pPr lvl="1"/>
            <a:endParaRPr lang="en-GB" dirty="0"/>
          </a:p>
          <a:p>
            <a:pPr lvl="1"/>
            <a:endParaRPr lang="en-GB" dirty="0"/>
          </a:p>
          <a:p>
            <a:pPr lvl="1"/>
            <a:endParaRPr lang="en-GB" dirty="0"/>
          </a:p>
          <a:p>
            <a:pPr lvl="1"/>
            <a:r>
              <a:rPr lang="en-GB" dirty="0"/>
              <a:t>Where </a:t>
            </a:r>
            <a:r>
              <a:rPr lang="en-GB" i="1" dirty="0" err="1"/>
              <a:t>i</a:t>
            </a:r>
            <a:r>
              <a:rPr lang="en-GB" i="1" dirty="0"/>
              <a:t> </a:t>
            </a:r>
            <a:r>
              <a:rPr lang="en-GB" dirty="0"/>
              <a:t>is the class number, and </a:t>
            </a:r>
            <a:r>
              <a:rPr lang="en-GB" i="1" dirty="0"/>
              <a:t>n</a:t>
            </a:r>
            <a:r>
              <a:rPr lang="en-GB" dirty="0"/>
              <a:t> the number of classes</a:t>
            </a:r>
          </a:p>
        </p:txBody>
      </p:sp>
      <p:sp>
        <p:nvSpPr>
          <p:cNvPr id="4" name="Date Placeholder 3"/>
          <p:cNvSpPr>
            <a:spLocks noGrp="1"/>
          </p:cNvSpPr>
          <p:nvPr>
            <p:ph type="dt" sz="half" idx="10"/>
          </p:nvPr>
        </p:nvSpPr>
        <p:spPr/>
        <p:txBody>
          <a:bodyPr/>
          <a:lstStyle/>
          <a:p>
            <a:fld id="{8C04E50D-F034-40EE-AF84-8C5637D60270}" type="datetime1">
              <a:rPr lang="en-GB" smtClean="0"/>
              <a:t>19/09/2022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xmlns="" val="967832576"/>
              </p:ext>
            </p:extLst>
          </p:nvPr>
        </p:nvGraphicFramePr>
        <p:xfrm>
          <a:off x="-6052131" y="1544125"/>
          <a:ext cx="5759699" cy="1147441"/>
        </p:xfrm>
        <a:graphic>
          <a:graphicData uri="http://schemas.openxmlformats.org/presentationml/2006/ole">
            <p:oleObj spid="_x0000_s1157" name="Equation" r:id="rId3" imgW="3236400" imgH="639720" progId="Equation.3">
              <p:embed/>
            </p:oleObj>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xmlns="" val="2111780647"/>
              </p:ext>
            </p:extLst>
          </p:nvPr>
        </p:nvGraphicFramePr>
        <p:xfrm>
          <a:off x="-6239226" y="3111500"/>
          <a:ext cx="6053138" cy="1192213"/>
        </p:xfrm>
        <a:graphic>
          <a:graphicData uri="http://schemas.openxmlformats.org/presentationml/2006/ole">
            <p:oleObj spid="_x0000_s1158" name="Equation" r:id="rId4" imgW="3400920" imgH="658080" progId="Equation.3">
              <p:embed/>
            </p:oleObj>
          </a:graphicData>
        </a:graphic>
      </p:graphicFrame>
      <p:pic>
        <p:nvPicPr>
          <p:cNvPr id="9" name="Picture 8" descr="OverallClassifierAccuracy.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178931" y="3537751"/>
            <a:ext cx="6059424" cy="1194816"/>
          </a:xfrm>
          <a:prstGeom prst="rect">
            <a:avLst/>
          </a:prstGeom>
        </p:spPr>
      </p:pic>
      <p:pic>
        <p:nvPicPr>
          <p:cNvPr id="10" name="Picture 9" descr="TrueClassificationRate.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178931" y="1959356"/>
            <a:ext cx="5766816" cy="1152144"/>
          </a:xfrm>
          <a:prstGeom prst="rect">
            <a:avLst/>
          </a:prstGeom>
        </p:spPr>
      </p:pic>
    </p:spTree>
    <p:extLst>
      <p:ext uri="{BB962C8B-B14F-4D97-AF65-F5344CB8AC3E}">
        <p14:creationId xmlns:p14="http://schemas.microsoft.com/office/powerpoint/2010/main" xmlns="" val="3624520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Classification / Co-incidence Matrix: multi-class</a:t>
            </a:r>
          </a:p>
        </p:txBody>
      </p:sp>
      <p:sp>
        <p:nvSpPr>
          <p:cNvPr id="3" name="Content Placeholder 2"/>
          <p:cNvSpPr>
            <a:spLocks noGrp="1"/>
          </p:cNvSpPr>
          <p:nvPr>
            <p:ph idx="1"/>
          </p:nvPr>
        </p:nvSpPr>
        <p:spPr>
          <a:xfrm>
            <a:off x="392113" y="4451491"/>
            <a:ext cx="8356600" cy="1641334"/>
          </a:xfrm>
        </p:spPr>
        <p:txBody>
          <a:bodyPr/>
          <a:lstStyle/>
          <a:p>
            <a:endParaRPr lang="en-GB" dirty="0"/>
          </a:p>
        </p:txBody>
      </p:sp>
      <p:sp>
        <p:nvSpPr>
          <p:cNvPr id="4" name="Date Placeholder 3"/>
          <p:cNvSpPr>
            <a:spLocks noGrp="1"/>
          </p:cNvSpPr>
          <p:nvPr>
            <p:ph type="dt" sz="half" idx="10"/>
          </p:nvPr>
        </p:nvSpPr>
        <p:spPr/>
        <p:txBody>
          <a:bodyPr/>
          <a:lstStyle/>
          <a:p>
            <a:fld id="{22D23EF0-A35A-4167-8B2F-55631574B9A9}" type="datetime1">
              <a:rPr lang="en-GB" smtClean="0"/>
              <a:t>19/09/2022</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xmlns="" val="1773123149"/>
              </p:ext>
            </p:extLst>
          </p:nvPr>
        </p:nvGraphicFramePr>
        <p:xfrm>
          <a:off x="264042" y="1198563"/>
          <a:ext cx="8484673" cy="2865120"/>
        </p:xfrm>
        <a:graphic>
          <a:graphicData uri="http://schemas.openxmlformats.org/drawingml/2006/table">
            <a:tbl>
              <a:tblPr>
                <a:tableStyleId>{E929F9F4-4A8F-4326-A1B4-22849713DDAB}</a:tableStyleId>
              </a:tblPr>
              <a:tblGrid>
                <a:gridCol w="1542324">
                  <a:extLst>
                    <a:ext uri="{9D8B030D-6E8A-4147-A177-3AD203B41FA5}">
                      <a16:colId xmlns:a16="http://schemas.microsoft.com/office/drawing/2014/main" xmlns="" val="20000"/>
                    </a:ext>
                  </a:extLst>
                </a:gridCol>
                <a:gridCol w="1285901">
                  <a:extLst>
                    <a:ext uri="{9D8B030D-6E8A-4147-A177-3AD203B41FA5}">
                      <a16:colId xmlns:a16="http://schemas.microsoft.com/office/drawing/2014/main" xmlns="" val="20001"/>
                    </a:ext>
                  </a:extLst>
                </a:gridCol>
                <a:gridCol w="1414112">
                  <a:extLst>
                    <a:ext uri="{9D8B030D-6E8A-4147-A177-3AD203B41FA5}">
                      <a16:colId xmlns:a16="http://schemas.microsoft.com/office/drawing/2014/main" xmlns="" val="20002"/>
                    </a:ext>
                  </a:extLst>
                </a:gridCol>
                <a:gridCol w="1414112">
                  <a:extLst>
                    <a:ext uri="{9D8B030D-6E8A-4147-A177-3AD203B41FA5}">
                      <a16:colId xmlns:a16="http://schemas.microsoft.com/office/drawing/2014/main" xmlns="" val="20003"/>
                    </a:ext>
                  </a:extLst>
                </a:gridCol>
                <a:gridCol w="1414112">
                  <a:extLst>
                    <a:ext uri="{9D8B030D-6E8A-4147-A177-3AD203B41FA5}">
                      <a16:colId xmlns:a16="http://schemas.microsoft.com/office/drawing/2014/main" xmlns="" val="20004"/>
                    </a:ext>
                  </a:extLst>
                </a:gridCol>
                <a:gridCol w="1414112">
                  <a:extLst>
                    <a:ext uri="{9D8B030D-6E8A-4147-A177-3AD203B41FA5}">
                      <a16:colId xmlns:a16="http://schemas.microsoft.com/office/drawing/2014/main" xmlns="" val="20005"/>
                    </a:ext>
                  </a:extLst>
                </a:gridCol>
              </a:tblGrid>
              <a:tr h="370840">
                <a:tc rowSpan="2" gridSpan="2">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2" hMerge="1">
                  <a:txBody>
                    <a:bodyPr/>
                    <a:lstStyle/>
                    <a:p>
                      <a:endParaRPr lang="en-GB"/>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3">
                  <a:txBody>
                    <a:bodyPr/>
                    <a:lstStyle/>
                    <a:p>
                      <a:pPr algn="ctr"/>
                      <a:r>
                        <a:rPr lang="en-GB" dirty="0"/>
                        <a:t>Actual Classification of Classes in the dataset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6">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0"/>
                  </a:ext>
                </a:extLst>
              </a:tr>
              <a:tr h="370840">
                <a:tc gridSpan="2"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1"/>
                  </a:ext>
                </a:extLst>
              </a:tr>
              <a:tr h="370840">
                <a:tc rowSpan="3">
                  <a:txBody>
                    <a:bodyPr/>
                    <a:lstStyle/>
                    <a:p>
                      <a:pPr algn="ctr"/>
                      <a:endParaRPr lang="en-GB" dirty="0"/>
                    </a:p>
                    <a:p>
                      <a:pPr algn="ctr"/>
                      <a:r>
                        <a:rPr lang="en-GB" dirty="0"/>
                        <a:t>Model Classification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22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a:txBody>
                    <a:bodyPr/>
                    <a:lstStyle/>
                    <a:p>
                      <a:pPr algn="ctr"/>
                      <a:r>
                        <a:rPr lang="en-GB" dirty="0"/>
                        <a:t>7</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2"/>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5</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18</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a:txBody>
                    <a:bodyPr/>
                    <a:lstStyle/>
                    <a:p>
                      <a:pPr algn="ctr"/>
                      <a:r>
                        <a:rPr lang="en-GB" dirty="0"/>
                        <a:t>7</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3"/>
                  </a:ext>
                </a:extLst>
              </a:tr>
              <a:tr h="370840">
                <a:tc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5</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a:r>
                        <a:rPr lang="en-GB" dirty="0"/>
                        <a:t>21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lumMod val="25000"/>
                      </a:schemeClr>
                    </a:solidFill>
                  </a:tcPr>
                </a:tc>
                <a:tc vMerge="1">
                  <a:txBody>
                    <a:bodyPr/>
                    <a:lstStyle/>
                    <a:p>
                      <a:endParaRPr lang="en-GB"/>
                    </a:p>
                  </a:txBody>
                  <a:tcPr/>
                </a:tc>
                <a:extLst>
                  <a:ext uri="{0D108BD9-81ED-4DB2-BD59-A6C34878D82A}">
                    <a16:rowId xmlns:a16="http://schemas.microsoft.com/office/drawing/2014/main" xmlns="" val="10004"/>
                  </a:ext>
                </a:extLst>
              </a:tr>
              <a:tr h="370840">
                <a:tc rowSpan="2">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Probability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0.33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0.33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0.33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5"/>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Accuracy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0.73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0.60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0.70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0.68</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505191224"/>
      </p:ext>
    </p:extLst>
  </p:cSld>
  <p:clrMapOvr>
    <a:masterClrMapping/>
  </p:clrMapOvr>
</p:sld>
</file>

<file path=ppt/theme/theme1.xml><?xml version="1.0" encoding="utf-8"?>
<a:theme xmlns:a="http://schemas.openxmlformats.org/drawingml/2006/main" name="KIT_master_ppt2007_de">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14436</TotalTime>
  <Words>2734</Words>
  <Application>Microsoft Macintosh PowerPoint</Application>
  <PresentationFormat>On-screen Show (4:3)</PresentationFormat>
  <Paragraphs>415</Paragraphs>
  <Slides>32</Slides>
  <Notes>0</Notes>
  <HiddenSlides>0</HiddenSlides>
  <MMClips>1</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35" baseType="lpstr">
      <vt:lpstr>KIT_master_ppt2007_de</vt:lpstr>
      <vt:lpstr>Office Theme</vt:lpstr>
      <vt:lpstr>Equation</vt:lpstr>
      <vt:lpstr>Sources for this lecture</vt:lpstr>
      <vt:lpstr>Model Evaluation 101</vt:lpstr>
      <vt:lpstr>Isn’t accuracy enough?</vt:lpstr>
      <vt:lpstr>Classification / Co-incidence Matrix</vt:lpstr>
      <vt:lpstr>Classification / Co-incidence Matrix Example</vt:lpstr>
      <vt:lpstr>Classification / Co-incidence Matrix</vt:lpstr>
      <vt:lpstr>Classification / Co-incidence Matrix: multi-class</vt:lpstr>
      <vt:lpstr>Classification / Co-incidence Matrix: multi-class</vt:lpstr>
      <vt:lpstr>Classification / Co-incidence Matrix: multi-class</vt:lpstr>
      <vt:lpstr>Beyond the co-incidence matrix</vt:lpstr>
      <vt:lpstr>kappa statistic</vt:lpstr>
      <vt:lpstr>Kappa statistic</vt:lpstr>
      <vt:lpstr>Sensitivity and specificity</vt:lpstr>
      <vt:lpstr>Precision and recall</vt:lpstr>
      <vt:lpstr>The F-measure (or F-score)</vt:lpstr>
      <vt:lpstr>ROC Curves</vt:lpstr>
      <vt:lpstr>ROC Curve</vt:lpstr>
      <vt:lpstr>ROC Curve</vt:lpstr>
      <vt:lpstr>ROC Curve</vt:lpstr>
      <vt:lpstr>AUC</vt:lpstr>
      <vt:lpstr>Estimating Performance</vt:lpstr>
      <vt:lpstr>Simple Split (Hold out)</vt:lpstr>
      <vt:lpstr>k-fold cross validation</vt:lpstr>
      <vt:lpstr>k-fold cross validation</vt:lpstr>
      <vt:lpstr>k-fold cross validation</vt:lpstr>
      <vt:lpstr>Nearest Neighbours explained in 60 seconds</vt:lpstr>
      <vt:lpstr>Strengths and weaknesses</vt:lpstr>
      <vt:lpstr>The kNN algorithm</vt:lpstr>
      <vt:lpstr>The kNN Algorithm – Distance </vt:lpstr>
      <vt:lpstr>The kNN Algorithm – selecting k</vt:lpstr>
      <vt:lpstr>The kNN Algorithm – decision boundary</vt:lpstr>
      <vt:lpstr>The kNN Algorithm – pragmatically selecting k</vt:lpstr>
    </vt:vector>
  </TitlesOfParts>
  <Company>KIT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Caton</dc:creator>
  <cp:lastModifiedBy>GEU</cp:lastModifiedBy>
  <cp:revision>109</cp:revision>
  <cp:lastPrinted>2015-04-22T12:10:39Z</cp:lastPrinted>
  <dcterms:created xsi:type="dcterms:W3CDTF">2014-09-15T09:05:41Z</dcterms:created>
  <dcterms:modified xsi:type="dcterms:W3CDTF">2022-09-19T05:18:01Z</dcterms:modified>
</cp:coreProperties>
</file>